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1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1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spc="-5" dirty="0"/>
              <a:t>*Copyright</a:t>
            </a:r>
            <a:r>
              <a:rPr spc="-15" dirty="0"/>
              <a:t> </a:t>
            </a:r>
            <a:r>
              <a:rPr dirty="0"/>
              <a:t>Maven</a:t>
            </a:r>
            <a:r>
              <a:rPr spc="-15" dirty="0"/>
              <a:t> </a:t>
            </a:r>
            <a:r>
              <a:rPr spc="-5" dirty="0"/>
              <a:t>Analytics,</a:t>
            </a:r>
            <a:r>
              <a:rPr spc="15" dirty="0"/>
              <a:t> </a:t>
            </a:r>
            <a:r>
              <a:rPr spc="-5" dirty="0"/>
              <a:t>LLC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040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040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1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spc="-5" dirty="0"/>
              <a:t>*Copyright</a:t>
            </a:r>
            <a:r>
              <a:rPr spc="-15" dirty="0"/>
              <a:t> </a:t>
            </a:r>
            <a:r>
              <a:rPr dirty="0"/>
              <a:t>Maven</a:t>
            </a:r>
            <a:r>
              <a:rPr spc="-15" dirty="0"/>
              <a:t> </a:t>
            </a:r>
            <a:r>
              <a:rPr spc="-5" dirty="0"/>
              <a:t>Analytics,</a:t>
            </a:r>
            <a:r>
              <a:rPr spc="15" dirty="0"/>
              <a:t> </a:t>
            </a:r>
            <a:r>
              <a:rPr spc="-5" dirty="0"/>
              <a:t>LLC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040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1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spc="-5" dirty="0"/>
              <a:t>*Copyright</a:t>
            </a:r>
            <a:r>
              <a:rPr spc="-15" dirty="0"/>
              <a:t> </a:t>
            </a:r>
            <a:r>
              <a:rPr dirty="0"/>
              <a:t>Maven</a:t>
            </a:r>
            <a:r>
              <a:rPr spc="-15" dirty="0"/>
              <a:t> </a:t>
            </a:r>
            <a:r>
              <a:rPr spc="-5" dirty="0"/>
              <a:t>Analytics,</a:t>
            </a:r>
            <a:r>
              <a:rPr spc="15" dirty="0"/>
              <a:t> </a:t>
            </a:r>
            <a:r>
              <a:rPr spc="-5" dirty="0"/>
              <a:t>LLC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040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1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spc="-5" dirty="0"/>
              <a:t>*Copyright</a:t>
            </a:r>
            <a:r>
              <a:rPr spc="-15" dirty="0"/>
              <a:t> </a:t>
            </a:r>
            <a:r>
              <a:rPr dirty="0"/>
              <a:t>Maven</a:t>
            </a:r>
            <a:r>
              <a:rPr spc="-15" dirty="0"/>
              <a:t> </a:t>
            </a:r>
            <a:r>
              <a:rPr spc="-5" dirty="0"/>
              <a:t>Analytics,</a:t>
            </a:r>
            <a:r>
              <a:rPr spc="15" dirty="0"/>
              <a:t> </a:t>
            </a:r>
            <a:r>
              <a:rPr spc="-5" dirty="0"/>
              <a:t>LLC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1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spc="-5" dirty="0"/>
              <a:t>*Copyright</a:t>
            </a:r>
            <a:r>
              <a:rPr spc="-15" dirty="0"/>
              <a:t> </a:t>
            </a:r>
            <a:r>
              <a:rPr dirty="0"/>
              <a:t>Maven</a:t>
            </a:r>
            <a:r>
              <a:rPr spc="-15" dirty="0"/>
              <a:t> </a:t>
            </a:r>
            <a:r>
              <a:rPr spc="-5" dirty="0"/>
              <a:t>Analytics,</a:t>
            </a:r>
            <a:r>
              <a:rPr spc="15" dirty="0"/>
              <a:t> </a:t>
            </a:r>
            <a:r>
              <a:rPr spc="-5" dirty="0"/>
              <a:t>LLC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93386" y="257378"/>
            <a:ext cx="3205226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4040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8255" y="1547240"/>
            <a:ext cx="9635489" cy="1673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040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082019" y="6721779"/>
            <a:ext cx="1033145" cy="1022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1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spc="-5" dirty="0"/>
              <a:t>*Copyright</a:t>
            </a:r>
            <a:r>
              <a:rPr spc="-15" dirty="0"/>
              <a:t> </a:t>
            </a:r>
            <a:r>
              <a:rPr dirty="0"/>
              <a:t>Maven</a:t>
            </a:r>
            <a:r>
              <a:rPr spc="-15" dirty="0"/>
              <a:t> </a:t>
            </a:r>
            <a:r>
              <a:rPr spc="-5" dirty="0"/>
              <a:t>Analytics,</a:t>
            </a:r>
            <a:r>
              <a:rPr spc="15" dirty="0"/>
              <a:t> </a:t>
            </a:r>
            <a:r>
              <a:rPr spc="-5" dirty="0"/>
              <a:t>LLC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0.png"/><Relationship Id="rId18" Type="http://schemas.openxmlformats.org/officeDocument/2006/relationships/image" Target="../media/image46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image" Target="../media/image45.png"/><Relationship Id="rId2" Type="http://schemas.openxmlformats.org/officeDocument/2006/relationships/image" Target="../media/image3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43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5.png"/><Relationship Id="rId1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13.png"/><Relationship Id="rId5" Type="http://schemas.openxmlformats.org/officeDocument/2006/relationships/image" Target="../media/image48.png"/><Relationship Id="rId15" Type="http://schemas.openxmlformats.org/officeDocument/2006/relationships/image" Target="../media/image19.png"/><Relationship Id="rId10" Type="http://schemas.openxmlformats.org/officeDocument/2006/relationships/image" Target="../media/image53.png"/><Relationship Id="rId19" Type="http://schemas.openxmlformats.org/officeDocument/2006/relationships/image" Target="../media/image2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55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openxmlformats.org/officeDocument/2006/relationships/image" Target="../media/image58.png"/><Relationship Id="rId7" Type="http://schemas.openxmlformats.org/officeDocument/2006/relationships/image" Target="../media/image60.jpg"/><Relationship Id="rId12" Type="http://schemas.openxmlformats.org/officeDocument/2006/relationships/image" Target="../media/image15.png"/><Relationship Id="rId17" Type="http://schemas.openxmlformats.org/officeDocument/2006/relationships/image" Target="../media/image21.png"/><Relationship Id="rId2" Type="http://schemas.openxmlformats.org/officeDocument/2006/relationships/image" Target="../media/image57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10" Type="http://schemas.openxmlformats.org/officeDocument/2006/relationships/image" Target="../media/image13.png"/><Relationship Id="rId19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62.jp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66.jpg"/><Relationship Id="rId5" Type="http://schemas.openxmlformats.org/officeDocument/2006/relationships/image" Target="../media/image35.png"/><Relationship Id="rId10" Type="http://schemas.openxmlformats.org/officeDocument/2006/relationships/image" Target="../media/image65.jpg"/><Relationship Id="rId4" Type="http://schemas.openxmlformats.org/officeDocument/2006/relationships/image" Target="../media/image34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3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4.png"/><Relationship Id="rId9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7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70.jp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" Type="http://schemas.openxmlformats.org/officeDocument/2006/relationships/image" Target="../media/image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15.png"/><Relationship Id="rId5" Type="http://schemas.openxmlformats.org/officeDocument/2006/relationships/image" Target="../media/image68.png"/><Relationship Id="rId1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67.png"/><Relationship Id="rId9" Type="http://schemas.openxmlformats.org/officeDocument/2006/relationships/image" Target="../media/image13.pn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16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75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14.png"/><Relationship Id="rId5" Type="http://schemas.openxmlformats.org/officeDocument/2006/relationships/image" Target="../media/image73.jpg"/><Relationship Id="rId15" Type="http://schemas.openxmlformats.org/officeDocument/2006/relationships/image" Target="../media/image21.png"/><Relationship Id="rId10" Type="http://schemas.openxmlformats.org/officeDocument/2006/relationships/image" Target="../media/image13.png"/><Relationship Id="rId19" Type="http://schemas.openxmlformats.org/officeDocument/2006/relationships/image" Target="../media/image19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4.jpg"/><Relationship Id="rId3" Type="http://schemas.openxmlformats.org/officeDocument/2006/relationships/image" Target="../media/image34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image" Target="../media/image78.png"/><Relationship Id="rId16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82.png"/><Relationship Id="rId5" Type="http://schemas.openxmlformats.org/officeDocument/2006/relationships/image" Target="../media/image36.png"/><Relationship Id="rId15" Type="http://schemas.openxmlformats.org/officeDocument/2006/relationships/image" Target="../media/image86.jpg"/><Relationship Id="rId10" Type="http://schemas.openxmlformats.org/officeDocument/2006/relationships/image" Target="../media/image81.jpg"/><Relationship Id="rId4" Type="http://schemas.openxmlformats.org/officeDocument/2006/relationships/image" Target="../media/image3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87.jpg"/><Relationship Id="rId3" Type="http://schemas.openxmlformats.org/officeDocument/2006/relationships/image" Target="../media/image80.png"/><Relationship Id="rId7" Type="http://schemas.openxmlformats.org/officeDocument/2006/relationships/image" Target="../media/image78.png"/><Relationship Id="rId12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37.jpg"/><Relationship Id="rId5" Type="http://schemas.openxmlformats.org/officeDocument/2006/relationships/image" Target="../media/image83.png"/><Relationship Id="rId10" Type="http://schemas.openxmlformats.org/officeDocument/2006/relationships/image" Target="../media/image36.png"/><Relationship Id="rId4" Type="http://schemas.openxmlformats.org/officeDocument/2006/relationships/image" Target="../media/image82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91.png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image" Target="../media/image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6.png"/><Relationship Id="rId5" Type="http://schemas.openxmlformats.org/officeDocument/2006/relationships/image" Target="../media/image89.png"/><Relationship Id="rId15" Type="http://schemas.openxmlformats.org/officeDocument/2006/relationships/image" Target="../media/image21.png"/><Relationship Id="rId10" Type="http://schemas.openxmlformats.org/officeDocument/2006/relationships/image" Target="../media/image15.png"/><Relationship Id="rId4" Type="http://schemas.openxmlformats.org/officeDocument/2006/relationships/image" Target="../media/image88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3.jpg"/><Relationship Id="rId7" Type="http://schemas.openxmlformats.org/officeDocument/2006/relationships/image" Target="../media/image3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79.png"/><Relationship Id="rId5" Type="http://schemas.openxmlformats.org/officeDocument/2006/relationships/image" Target="../media/image94.png"/><Relationship Id="rId10" Type="http://schemas.openxmlformats.org/officeDocument/2006/relationships/image" Target="../media/image37.jp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2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78.png"/><Relationship Id="rId10" Type="http://schemas.openxmlformats.org/officeDocument/2006/relationships/image" Target="../media/image79.png"/><Relationship Id="rId4" Type="http://schemas.openxmlformats.org/officeDocument/2006/relationships/image" Target="../media/image95.png"/><Relationship Id="rId9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99.png"/><Relationship Id="rId2" Type="http://schemas.openxmlformats.org/officeDocument/2006/relationships/image" Target="../media/image3.png"/><Relationship Id="rId16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97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18" Type="http://schemas.openxmlformats.org/officeDocument/2006/relationships/image" Target="../media/image103.png"/><Relationship Id="rId3" Type="http://schemas.openxmlformats.org/officeDocument/2006/relationships/image" Target="../media/image4.png"/><Relationship Id="rId21" Type="http://schemas.openxmlformats.org/officeDocument/2006/relationships/image" Target="../media/image106.pn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17" Type="http://schemas.openxmlformats.org/officeDocument/2006/relationships/image" Target="../media/image102.jpg"/><Relationship Id="rId2" Type="http://schemas.openxmlformats.org/officeDocument/2006/relationships/image" Target="../media/image3.png"/><Relationship Id="rId16" Type="http://schemas.openxmlformats.org/officeDocument/2006/relationships/image" Target="../media/image101.jp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62.jpg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19" Type="http://schemas.openxmlformats.org/officeDocument/2006/relationships/image" Target="../media/image104.png"/><Relationship Id="rId4" Type="http://schemas.openxmlformats.org/officeDocument/2006/relationships/image" Target="../media/image100.png"/><Relationship Id="rId9" Type="http://schemas.openxmlformats.org/officeDocument/2006/relationships/image" Target="../media/image16.png"/><Relationship Id="rId1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6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5" Type="http://schemas.openxmlformats.org/officeDocument/2006/relationships/image" Target="../media/image108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107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111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18" Type="http://schemas.openxmlformats.org/officeDocument/2006/relationships/image" Target="../media/image116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115.png"/><Relationship Id="rId2" Type="http://schemas.openxmlformats.org/officeDocument/2006/relationships/image" Target="../media/image3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109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g"/><Relationship Id="rId13" Type="http://schemas.openxmlformats.org/officeDocument/2006/relationships/image" Target="../media/image37.jpg"/><Relationship Id="rId3" Type="http://schemas.openxmlformats.org/officeDocument/2006/relationships/image" Target="../media/image118.png"/><Relationship Id="rId7" Type="http://schemas.openxmlformats.org/officeDocument/2006/relationships/image" Target="../media/image121.jpg"/><Relationship Id="rId12" Type="http://schemas.openxmlformats.org/officeDocument/2006/relationships/image" Target="../media/image3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35.png"/><Relationship Id="rId5" Type="http://schemas.openxmlformats.org/officeDocument/2006/relationships/image" Target="../media/image120.jpg"/><Relationship Id="rId10" Type="http://schemas.openxmlformats.org/officeDocument/2006/relationships/image" Target="../media/image34.png"/><Relationship Id="rId4" Type="http://schemas.openxmlformats.org/officeDocument/2006/relationships/image" Target="../media/image119.png"/><Relationship Id="rId9" Type="http://schemas.openxmlformats.org/officeDocument/2006/relationships/image" Target="../media/image78.png"/><Relationship Id="rId1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7.pn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79.png"/><Relationship Id="rId5" Type="http://schemas.openxmlformats.org/officeDocument/2006/relationships/image" Target="../media/image119.png"/><Relationship Id="rId10" Type="http://schemas.openxmlformats.org/officeDocument/2006/relationships/image" Target="../media/image37.jpg"/><Relationship Id="rId4" Type="http://schemas.openxmlformats.org/officeDocument/2006/relationships/image" Target="../media/image118.png"/><Relationship Id="rId9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5.png"/><Relationship Id="rId18" Type="http://schemas.openxmlformats.org/officeDocument/2006/relationships/image" Target="../media/image21.png"/><Relationship Id="rId3" Type="http://schemas.openxmlformats.org/officeDocument/2006/relationships/image" Target="../media/image124.jpg"/><Relationship Id="rId7" Type="http://schemas.openxmlformats.org/officeDocument/2006/relationships/image" Target="../media/image4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123.jp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126.png"/><Relationship Id="rId15" Type="http://schemas.openxmlformats.org/officeDocument/2006/relationships/image" Target="../media/image17.png"/><Relationship Id="rId10" Type="http://schemas.openxmlformats.org/officeDocument/2006/relationships/image" Target="../media/image129.jpg"/><Relationship Id="rId19" Type="http://schemas.openxmlformats.org/officeDocument/2006/relationships/image" Target="../media/image22.png"/><Relationship Id="rId4" Type="http://schemas.openxmlformats.org/officeDocument/2006/relationships/image" Target="../media/image125.png"/><Relationship Id="rId9" Type="http://schemas.openxmlformats.org/officeDocument/2006/relationships/image" Target="../media/image128.jpg"/><Relationship Id="rId1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18" Type="http://schemas.openxmlformats.org/officeDocument/2006/relationships/image" Target="../media/image132.jp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131.jpg"/><Relationship Id="rId2" Type="http://schemas.openxmlformats.org/officeDocument/2006/relationships/image" Target="../media/image3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126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135.png"/><Relationship Id="rId2" Type="http://schemas.openxmlformats.org/officeDocument/2006/relationships/image" Target="../media/image3.png"/><Relationship Id="rId16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133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18" Type="http://schemas.openxmlformats.org/officeDocument/2006/relationships/image" Target="../media/image139.jp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138.jpg"/><Relationship Id="rId2" Type="http://schemas.openxmlformats.org/officeDocument/2006/relationships/image" Target="../media/image3.png"/><Relationship Id="rId16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136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7.png"/><Relationship Id="rId5" Type="http://schemas.openxmlformats.org/officeDocument/2006/relationships/image" Target="../media/image141.png"/><Relationship Id="rId15" Type="http://schemas.openxmlformats.org/officeDocument/2006/relationships/image" Target="../media/image22.png"/><Relationship Id="rId10" Type="http://schemas.openxmlformats.org/officeDocument/2006/relationships/image" Target="../media/image16.png"/><Relationship Id="rId4" Type="http://schemas.openxmlformats.org/officeDocument/2006/relationships/image" Target="../media/image140.png"/><Relationship Id="rId9" Type="http://schemas.openxmlformats.org/officeDocument/2006/relationships/image" Target="../media/image15.png"/><Relationship Id="rId1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4.jpg"/><Relationship Id="rId7" Type="http://schemas.openxmlformats.org/officeDocument/2006/relationships/image" Target="../media/image34.png"/><Relationship Id="rId12" Type="http://schemas.openxmlformats.org/officeDocument/2006/relationships/image" Target="../media/image146.jp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79.png"/><Relationship Id="rId5" Type="http://schemas.openxmlformats.org/officeDocument/2006/relationships/image" Target="../media/image3.png"/><Relationship Id="rId10" Type="http://schemas.openxmlformats.org/officeDocument/2006/relationships/image" Target="../media/image37.jpg"/><Relationship Id="rId4" Type="http://schemas.openxmlformats.org/officeDocument/2006/relationships/image" Target="../media/image145.jpg"/><Relationship Id="rId9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6.jp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79.png"/><Relationship Id="rId5" Type="http://schemas.openxmlformats.org/officeDocument/2006/relationships/image" Target="../media/image145.jpg"/><Relationship Id="rId10" Type="http://schemas.openxmlformats.org/officeDocument/2006/relationships/image" Target="../media/image37.jpg"/><Relationship Id="rId4" Type="http://schemas.openxmlformats.org/officeDocument/2006/relationships/image" Target="../media/image143.png"/><Relationship Id="rId9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148.jpg"/><Relationship Id="rId21" Type="http://schemas.openxmlformats.org/officeDocument/2006/relationships/image" Target="../media/image22.png"/><Relationship Id="rId7" Type="http://schemas.openxmlformats.org/officeDocument/2006/relationships/image" Target="../media/image152.png"/><Relationship Id="rId12" Type="http://schemas.openxmlformats.org/officeDocument/2006/relationships/image" Target="../media/image4.png"/><Relationship Id="rId17" Type="http://schemas.openxmlformats.org/officeDocument/2006/relationships/image" Target="../media/image17.png"/><Relationship Id="rId2" Type="http://schemas.openxmlformats.org/officeDocument/2006/relationships/image" Target="../media/image147.png"/><Relationship Id="rId16" Type="http://schemas.openxmlformats.org/officeDocument/2006/relationships/image" Target="../media/image16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3.png"/><Relationship Id="rId5" Type="http://schemas.openxmlformats.org/officeDocument/2006/relationships/image" Target="../media/image150.png"/><Relationship Id="rId15" Type="http://schemas.openxmlformats.org/officeDocument/2006/relationships/image" Target="../media/image15.png"/><Relationship Id="rId10" Type="http://schemas.openxmlformats.org/officeDocument/2006/relationships/image" Target="../media/image155.png"/><Relationship Id="rId19" Type="http://schemas.openxmlformats.org/officeDocument/2006/relationships/image" Target="../media/image19.png"/><Relationship Id="rId4" Type="http://schemas.openxmlformats.org/officeDocument/2006/relationships/image" Target="../media/image149.jpg"/><Relationship Id="rId9" Type="http://schemas.openxmlformats.org/officeDocument/2006/relationships/image" Target="../media/image154.png"/><Relationship Id="rId14" Type="http://schemas.openxmlformats.org/officeDocument/2006/relationships/image" Target="../media/image14.png"/><Relationship Id="rId2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g"/><Relationship Id="rId13" Type="http://schemas.openxmlformats.org/officeDocument/2006/relationships/image" Target="../media/image154.png"/><Relationship Id="rId18" Type="http://schemas.openxmlformats.org/officeDocument/2006/relationships/image" Target="../media/image16.png"/><Relationship Id="rId3" Type="http://schemas.openxmlformats.org/officeDocument/2006/relationships/image" Target="../media/image4.png"/><Relationship Id="rId21" Type="http://schemas.openxmlformats.org/officeDocument/2006/relationships/image" Target="../media/image19.png"/><Relationship Id="rId7" Type="http://schemas.openxmlformats.org/officeDocument/2006/relationships/image" Target="../media/image148.jpg"/><Relationship Id="rId12" Type="http://schemas.openxmlformats.org/officeDocument/2006/relationships/image" Target="../media/image153.jpg"/><Relationship Id="rId17" Type="http://schemas.openxmlformats.org/officeDocument/2006/relationships/image" Target="../media/image15.png"/><Relationship Id="rId2" Type="http://schemas.openxmlformats.org/officeDocument/2006/relationships/image" Target="../media/image3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24" Type="http://schemas.openxmlformats.org/officeDocument/2006/relationships/image" Target="../media/image20.png"/><Relationship Id="rId5" Type="http://schemas.openxmlformats.org/officeDocument/2006/relationships/image" Target="../media/image62.jpg"/><Relationship Id="rId15" Type="http://schemas.openxmlformats.org/officeDocument/2006/relationships/image" Target="../media/image13.png"/><Relationship Id="rId23" Type="http://schemas.openxmlformats.org/officeDocument/2006/relationships/image" Target="../media/image22.png"/><Relationship Id="rId10" Type="http://schemas.openxmlformats.org/officeDocument/2006/relationships/image" Target="../media/image151.png"/><Relationship Id="rId19" Type="http://schemas.openxmlformats.org/officeDocument/2006/relationships/image" Target="../media/image17.png"/><Relationship Id="rId4" Type="http://schemas.openxmlformats.org/officeDocument/2006/relationships/image" Target="../media/image156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23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2.jp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18" Type="http://schemas.openxmlformats.org/officeDocument/2006/relationships/image" Target="../media/image16.png"/><Relationship Id="rId3" Type="http://schemas.openxmlformats.org/officeDocument/2006/relationships/image" Target="../media/image4.png"/><Relationship Id="rId21" Type="http://schemas.openxmlformats.org/officeDocument/2006/relationships/image" Target="../media/image19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5.png"/><Relationship Id="rId2" Type="http://schemas.openxmlformats.org/officeDocument/2006/relationships/image" Target="../media/image3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24" Type="http://schemas.openxmlformats.org/officeDocument/2006/relationships/image" Target="../media/image20.png"/><Relationship Id="rId5" Type="http://schemas.openxmlformats.org/officeDocument/2006/relationships/image" Target="../media/image158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163.png"/><Relationship Id="rId19" Type="http://schemas.openxmlformats.org/officeDocument/2006/relationships/image" Target="../media/image17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Relationship Id="rId2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2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6.png"/><Relationship Id="rId2" Type="http://schemas.openxmlformats.org/officeDocument/2006/relationships/image" Target="../media/image168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57.png"/><Relationship Id="rId15" Type="http://schemas.openxmlformats.org/officeDocument/2006/relationships/image" Target="../media/image15.png"/><Relationship Id="rId10" Type="http://schemas.openxmlformats.org/officeDocument/2006/relationships/image" Target="../media/image173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72.png"/><Relationship Id="rId14" Type="http://schemas.openxmlformats.org/officeDocument/2006/relationships/image" Target="../media/image14.png"/><Relationship Id="rId22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18" Type="http://schemas.openxmlformats.org/officeDocument/2006/relationships/image" Target="../media/image16.png"/><Relationship Id="rId3" Type="http://schemas.openxmlformats.org/officeDocument/2006/relationships/image" Target="../media/image177.jpg"/><Relationship Id="rId21" Type="http://schemas.openxmlformats.org/officeDocument/2006/relationships/image" Target="../media/image21.png"/><Relationship Id="rId7" Type="http://schemas.openxmlformats.org/officeDocument/2006/relationships/image" Target="../media/image159.png"/><Relationship Id="rId12" Type="http://schemas.openxmlformats.org/officeDocument/2006/relationships/image" Target="../media/image182.png"/><Relationship Id="rId17" Type="http://schemas.openxmlformats.org/officeDocument/2006/relationships/image" Target="../media/image17.png"/><Relationship Id="rId2" Type="http://schemas.openxmlformats.org/officeDocument/2006/relationships/image" Target="../media/image176.jp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8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0.png"/><Relationship Id="rId10" Type="http://schemas.openxmlformats.org/officeDocument/2006/relationships/image" Target="../media/image180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9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jp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185.jpg"/><Relationship Id="rId12" Type="http://schemas.openxmlformats.org/officeDocument/2006/relationships/image" Target="../media/image190.png"/><Relationship Id="rId17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59.png"/><Relationship Id="rId15" Type="http://schemas.openxmlformats.org/officeDocument/2006/relationships/image" Target="../media/image15.png"/><Relationship Id="rId10" Type="http://schemas.openxmlformats.org/officeDocument/2006/relationships/image" Target="../media/image188.png"/><Relationship Id="rId19" Type="http://schemas.openxmlformats.org/officeDocument/2006/relationships/image" Target="../media/image19.png"/><Relationship Id="rId4" Type="http://schemas.openxmlformats.org/officeDocument/2006/relationships/image" Target="../media/image157.png"/><Relationship Id="rId9" Type="http://schemas.openxmlformats.org/officeDocument/2006/relationships/image" Target="../media/image187.png"/><Relationship Id="rId14" Type="http://schemas.openxmlformats.org/officeDocument/2006/relationships/image" Target="../media/image14.png"/><Relationship Id="rId2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18" Type="http://schemas.openxmlformats.org/officeDocument/2006/relationships/image" Target="../media/image193.png"/><Relationship Id="rId26" Type="http://schemas.openxmlformats.org/officeDocument/2006/relationships/image" Target="../media/image201.png"/><Relationship Id="rId3" Type="http://schemas.openxmlformats.org/officeDocument/2006/relationships/image" Target="../media/image4.png"/><Relationship Id="rId21" Type="http://schemas.openxmlformats.org/officeDocument/2006/relationships/image" Target="../media/image196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192.jpg"/><Relationship Id="rId25" Type="http://schemas.openxmlformats.org/officeDocument/2006/relationships/image" Target="../media/image200.png"/><Relationship Id="rId2" Type="http://schemas.openxmlformats.org/officeDocument/2006/relationships/image" Target="../media/image3.png"/><Relationship Id="rId16" Type="http://schemas.openxmlformats.org/officeDocument/2006/relationships/image" Target="../media/image191.jpg"/><Relationship Id="rId20" Type="http://schemas.openxmlformats.org/officeDocument/2006/relationships/image" Target="../media/image195.png"/><Relationship Id="rId29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199.png"/><Relationship Id="rId5" Type="http://schemas.openxmlformats.org/officeDocument/2006/relationships/image" Target="../media/image159.png"/><Relationship Id="rId15" Type="http://schemas.openxmlformats.org/officeDocument/2006/relationships/image" Target="../media/image20.png"/><Relationship Id="rId23" Type="http://schemas.openxmlformats.org/officeDocument/2006/relationships/image" Target="../media/image198.png"/><Relationship Id="rId28" Type="http://schemas.openxmlformats.org/officeDocument/2006/relationships/image" Target="../media/image203.png"/><Relationship Id="rId10" Type="http://schemas.openxmlformats.org/officeDocument/2006/relationships/image" Target="../media/image17.png"/><Relationship Id="rId19" Type="http://schemas.openxmlformats.org/officeDocument/2006/relationships/image" Target="../media/image194.png"/><Relationship Id="rId4" Type="http://schemas.openxmlformats.org/officeDocument/2006/relationships/image" Target="../media/image157.png"/><Relationship Id="rId9" Type="http://schemas.openxmlformats.org/officeDocument/2006/relationships/image" Target="../media/image16.png"/><Relationship Id="rId14" Type="http://schemas.openxmlformats.org/officeDocument/2006/relationships/image" Target="../media/image22.png"/><Relationship Id="rId22" Type="http://schemas.openxmlformats.org/officeDocument/2006/relationships/image" Target="../media/image197.png"/><Relationship Id="rId27" Type="http://schemas.openxmlformats.org/officeDocument/2006/relationships/image" Target="../media/image20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18" Type="http://schemas.openxmlformats.org/officeDocument/2006/relationships/image" Target="../media/image208.png"/><Relationship Id="rId3" Type="http://schemas.openxmlformats.org/officeDocument/2006/relationships/image" Target="../media/image4.png"/><Relationship Id="rId21" Type="http://schemas.openxmlformats.org/officeDocument/2006/relationships/image" Target="../media/image211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207.png"/><Relationship Id="rId2" Type="http://schemas.openxmlformats.org/officeDocument/2006/relationships/image" Target="../media/image3.png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159.png"/><Relationship Id="rId10" Type="http://schemas.openxmlformats.org/officeDocument/2006/relationships/image" Target="../media/image19.png"/><Relationship Id="rId19" Type="http://schemas.openxmlformats.org/officeDocument/2006/relationships/image" Target="../media/image20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0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15.png"/><Relationship Id="rId1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15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11" Type="http://schemas.openxmlformats.org/officeDocument/2006/relationships/image" Target="../media/image13.png"/><Relationship Id="rId5" Type="http://schemas.openxmlformats.org/officeDocument/2006/relationships/image" Target="../media/image213.png"/><Relationship Id="rId15" Type="http://schemas.openxmlformats.org/officeDocument/2006/relationships/image" Target="../media/image16.png"/><Relationship Id="rId10" Type="http://schemas.openxmlformats.org/officeDocument/2006/relationships/image" Target="../media/image218.png"/><Relationship Id="rId19" Type="http://schemas.openxmlformats.org/officeDocument/2006/relationships/image" Target="../media/image22.png"/><Relationship Id="rId4" Type="http://schemas.openxmlformats.org/officeDocument/2006/relationships/image" Target="../media/image212.jpg"/><Relationship Id="rId9" Type="http://schemas.openxmlformats.org/officeDocument/2006/relationships/image" Target="../media/image217.png"/><Relationship Id="rId1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0.jpg"/><Relationship Id="rId7" Type="http://schemas.openxmlformats.org/officeDocument/2006/relationships/image" Target="../media/image35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78.png"/><Relationship Id="rId10" Type="http://schemas.openxmlformats.org/officeDocument/2006/relationships/image" Target="../media/image79.png"/><Relationship Id="rId4" Type="http://schemas.openxmlformats.org/officeDocument/2006/relationships/image" Target="../media/image3.png"/><Relationship Id="rId9" Type="http://schemas.openxmlformats.org/officeDocument/2006/relationships/image" Target="../media/image37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219.pn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78.png"/><Relationship Id="rId9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24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12" Type="http://schemas.openxmlformats.org/officeDocument/2006/relationships/image" Target="../media/image19.png"/><Relationship Id="rId17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8.png"/><Relationship Id="rId5" Type="http://schemas.openxmlformats.org/officeDocument/2006/relationships/image" Target="../media/image26.png"/><Relationship Id="rId1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25.png"/><Relationship Id="rId9" Type="http://schemas.openxmlformats.org/officeDocument/2006/relationships/image" Target="../media/image14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9.png"/><Relationship Id="rId18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18.png"/><Relationship Id="rId17" Type="http://schemas.openxmlformats.org/officeDocument/2006/relationships/image" Target="../media/image21.png"/><Relationship Id="rId2" Type="http://schemas.openxmlformats.org/officeDocument/2006/relationships/image" Target="../media/image29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5" Type="http://schemas.openxmlformats.org/officeDocument/2006/relationships/image" Target="../media/image16.png"/><Relationship Id="rId10" Type="http://schemas.openxmlformats.org/officeDocument/2006/relationships/image" Target="../media/image14.png"/><Relationship Id="rId4" Type="http://schemas.openxmlformats.org/officeDocument/2006/relationships/image" Target="../media/image31.jpg"/><Relationship Id="rId9" Type="http://schemas.openxmlformats.org/officeDocument/2006/relationships/image" Target="../media/image13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41.jp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0.png"/><Relationship Id="rId9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772155"/>
            <a:ext cx="12192000" cy="1315720"/>
            <a:chOff x="0" y="2772155"/>
            <a:chExt cx="12192000" cy="1315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73679"/>
              <a:ext cx="12191999" cy="13136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772155"/>
              <a:ext cx="12192000" cy="1313815"/>
            </a:xfrm>
            <a:custGeom>
              <a:avLst/>
              <a:gdLst/>
              <a:ahLst/>
              <a:cxnLst/>
              <a:rect l="l" t="t" r="r" b="b"/>
              <a:pathLst>
                <a:path w="12192000" h="1313814">
                  <a:moveTo>
                    <a:pt x="12192000" y="0"/>
                  </a:moveTo>
                  <a:lnTo>
                    <a:pt x="0" y="0"/>
                  </a:lnTo>
                  <a:lnTo>
                    <a:pt x="0" y="1313688"/>
                  </a:lnTo>
                  <a:lnTo>
                    <a:pt x="12192000" y="131368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E3E3E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9108" y="3183636"/>
              <a:ext cx="9263507" cy="5026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1782" y="257378"/>
            <a:ext cx="348805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ARRAY</a:t>
            </a:r>
            <a:r>
              <a:rPr spc="-409" dirty="0"/>
              <a:t> </a:t>
            </a:r>
            <a:r>
              <a:rPr spc="130" dirty="0"/>
              <a:t>CREATION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547240"/>
            <a:ext cx="79597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30" dirty="0">
                <a:solidFill>
                  <a:srgbClr val="404040"/>
                </a:solidFill>
                <a:latin typeface="Tahoma"/>
                <a:cs typeface="Tahoma"/>
              </a:rPr>
              <a:t>As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an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alternative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converting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lists,</a:t>
            </a:r>
            <a:r>
              <a:rPr sz="2000" spc="-25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00" dirty="0">
                <a:solidFill>
                  <a:srgbClr val="404040"/>
                </a:solidFill>
                <a:latin typeface="Tahoma"/>
                <a:cs typeface="Tahoma"/>
              </a:rPr>
              <a:t>create</a:t>
            </a:r>
            <a:r>
              <a:rPr sz="2000" b="1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b="1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using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functions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8411" y="3971544"/>
            <a:ext cx="1643380" cy="2158365"/>
            <a:chOff x="248411" y="3971544"/>
            <a:chExt cx="1643380" cy="2158365"/>
          </a:xfrm>
        </p:grpSpPr>
        <p:sp>
          <p:nvSpPr>
            <p:cNvPr id="9" name="object 9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8411" y="3971544"/>
              <a:ext cx="1643380" cy="2158365"/>
            </a:xfrm>
            <a:custGeom>
              <a:avLst/>
              <a:gdLst/>
              <a:ahLst/>
              <a:cxnLst/>
              <a:rect l="l" t="t" r="r" b="b"/>
              <a:pathLst>
                <a:path w="1643380" h="2158365">
                  <a:moveTo>
                    <a:pt x="1642872" y="0"/>
                  </a:moveTo>
                  <a:lnTo>
                    <a:pt x="0" y="0"/>
                  </a:lnTo>
                  <a:lnTo>
                    <a:pt x="0" y="2157983"/>
                  </a:lnTo>
                  <a:lnTo>
                    <a:pt x="1642872" y="215798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48411" y="1840992"/>
            <a:ext cx="1643380" cy="1430020"/>
            <a:chOff x="248411" y="1840992"/>
            <a:chExt cx="1643380" cy="1430020"/>
          </a:xfrm>
        </p:grpSpPr>
        <p:sp>
          <p:nvSpPr>
            <p:cNvPr id="19" name="object 19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48411" y="1840992"/>
              <a:ext cx="1643380" cy="1430020"/>
            </a:xfrm>
            <a:custGeom>
              <a:avLst/>
              <a:gdLst/>
              <a:ahLst/>
              <a:cxnLst/>
              <a:rect l="l" t="t" r="r" b="b"/>
              <a:pathLst>
                <a:path w="1643380" h="1430020">
                  <a:moveTo>
                    <a:pt x="1642872" y="0"/>
                  </a:moveTo>
                  <a:lnTo>
                    <a:pt x="0" y="0"/>
                  </a:lnTo>
                  <a:lnTo>
                    <a:pt x="0" y="1429512"/>
                  </a:lnTo>
                  <a:lnTo>
                    <a:pt x="1642872" y="1429512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38327" y="3346703"/>
            <a:ext cx="1463040" cy="548640"/>
            <a:chOff x="338327" y="3346703"/>
            <a:chExt cx="1463040" cy="548640"/>
          </a:xfrm>
        </p:grpSpPr>
        <p:sp>
          <p:nvSpPr>
            <p:cNvPr id="27" name="object 27"/>
            <p:cNvSpPr/>
            <p:nvPr/>
          </p:nvSpPr>
          <p:spPr>
            <a:xfrm>
              <a:off x="338327" y="3346703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2"/>
              <a:ext cx="992098" cy="137287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2694432" y="2459735"/>
            <a:ext cx="1353820" cy="548640"/>
            <a:chOff x="2694432" y="2459735"/>
            <a:chExt cx="1353820" cy="548640"/>
          </a:xfrm>
        </p:grpSpPr>
        <p:sp>
          <p:nvSpPr>
            <p:cNvPr id="31" name="object 31"/>
            <p:cNvSpPr/>
            <p:nvPr/>
          </p:nvSpPr>
          <p:spPr>
            <a:xfrm>
              <a:off x="2694432" y="2459735"/>
              <a:ext cx="1353820" cy="548640"/>
            </a:xfrm>
            <a:custGeom>
              <a:avLst/>
              <a:gdLst/>
              <a:ahLst/>
              <a:cxnLst/>
              <a:rect l="l" t="t" r="r" b="b"/>
              <a:pathLst>
                <a:path w="1353820" h="548639">
                  <a:moveTo>
                    <a:pt x="1353312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548639"/>
                  </a:lnTo>
                  <a:lnTo>
                    <a:pt x="1261871" y="548639"/>
                  </a:lnTo>
                  <a:lnTo>
                    <a:pt x="1297483" y="541460"/>
                  </a:lnTo>
                  <a:lnTo>
                    <a:pt x="1326546" y="521874"/>
                  </a:lnTo>
                  <a:lnTo>
                    <a:pt x="1346132" y="492811"/>
                  </a:lnTo>
                  <a:lnTo>
                    <a:pt x="1353312" y="457200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230" y="2700019"/>
              <a:ext cx="520192" cy="13461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139184" y="2459735"/>
            <a:ext cx="4296410" cy="5486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/>
              <a:cs typeface="Times New Roman"/>
            </a:endParaRPr>
          </a:p>
          <a:p>
            <a:pPr marL="426084">
              <a:lnSpc>
                <a:spcPct val="100000"/>
              </a:lnSpc>
            </a:pP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Creates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r>
              <a:rPr sz="1200" i="1" spc="-15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of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ones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of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given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size,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35" dirty="0">
                <a:solidFill>
                  <a:srgbClr val="252525"/>
                </a:solidFill>
                <a:latin typeface="Trebuchet MS"/>
                <a:cs typeface="Trebuchet MS"/>
              </a:rPr>
              <a:t>as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95" dirty="0">
                <a:solidFill>
                  <a:srgbClr val="252525"/>
                </a:solidFill>
                <a:latin typeface="Trebuchet MS"/>
                <a:cs typeface="Trebuchet MS"/>
              </a:rPr>
              <a:t>float</a:t>
            </a:r>
            <a:r>
              <a:rPr sz="1200" i="1" spc="-11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252525"/>
                </a:solidFill>
                <a:latin typeface="Trebuchet MS"/>
                <a:cs typeface="Trebuchet MS"/>
              </a:rPr>
              <a:t>by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95" dirty="0">
                <a:solidFill>
                  <a:srgbClr val="252525"/>
                </a:solidFill>
                <a:latin typeface="Trebuchet MS"/>
                <a:cs typeface="Trebuchet MS"/>
              </a:rPr>
              <a:t>default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606408" y="2599689"/>
            <a:ext cx="236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np.ones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((</a:t>
            </a:r>
            <a:r>
              <a:rPr sz="1600" b="1" i="1" spc="-114" dirty="0">
                <a:solidFill>
                  <a:srgbClr val="4471C4"/>
                </a:solidFill>
                <a:latin typeface="Trebuchet MS"/>
                <a:cs typeface="Trebuchet MS"/>
              </a:rPr>
              <a:t>row</a:t>
            </a:r>
            <a:r>
              <a:rPr sz="1600" b="1" i="1" spc="-80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70" dirty="0">
                <a:solidFill>
                  <a:srgbClr val="4471C4"/>
                </a:solidFill>
                <a:latin typeface="Trebuchet MS"/>
                <a:cs typeface="Trebuchet MS"/>
              </a:rPr>
              <a:t>c</a:t>
            </a:r>
            <a:r>
              <a:rPr sz="1600" b="1" i="1" spc="-90" dirty="0">
                <a:solidFill>
                  <a:srgbClr val="4471C4"/>
                </a:solidFill>
                <a:latin typeface="Trebuchet MS"/>
                <a:cs typeface="Trebuchet MS"/>
              </a:rPr>
              <a:t>o</a:t>
            </a:r>
            <a:r>
              <a:rPr sz="1600" b="1" i="1" spc="-100" dirty="0">
                <a:solidFill>
                  <a:srgbClr val="4471C4"/>
                </a:solidFill>
                <a:latin typeface="Trebuchet MS"/>
                <a:cs typeface="Trebuchet MS"/>
              </a:rPr>
              <a:t>l</a:t>
            </a:r>
            <a:r>
              <a:rPr sz="1600" b="1" i="1" spc="-13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spc="-195" dirty="0">
                <a:solidFill>
                  <a:srgbClr val="404040"/>
                </a:solidFill>
                <a:latin typeface="Tahoma"/>
                <a:cs typeface="Tahoma"/>
              </a:rPr>
              <a:t>),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114" dirty="0">
                <a:solidFill>
                  <a:srgbClr val="4471C4"/>
                </a:solidFill>
                <a:latin typeface="Trebuchet MS"/>
                <a:cs typeface="Trebuchet MS"/>
              </a:rPr>
              <a:t>dtyp</a:t>
            </a:r>
            <a:r>
              <a:rPr sz="1600" b="1" i="1" spc="-120" dirty="0">
                <a:solidFill>
                  <a:srgbClr val="4471C4"/>
                </a:solidFill>
                <a:latin typeface="Trebuchet MS"/>
                <a:cs typeface="Trebuchet MS"/>
              </a:rPr>
              <a:t>e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694432" y="3159251"/>
            <a:ext cx="1353820" cy="548640"/>
            <a:chOff x="2694432" y="3159251"/>
            <a:chExt cx="1353820" cy="548640"/>
          </a:xfrm>
        </p:grpSpPr>
        <p:sp>
          <p:nvSpPr>
            <p:cNvPr id="36" name="object 36"/>
            <p:cNvSpPr/>
            <p:nvPr/>
          </p:nvSpPr>
          <p:spPr>
            <a:xfrm>
              <a:off x="2694432" y="3159251"/>
              <a:ext cx="1353820" cy="548640"/>
            </a:xfrm>
            <a:custGeom>
              <a:avLst/>
              <a:gdLst/>
              <a:ahLst/>
              <a:cxnLst/>
              <a:rect l="l" t="t" r="r" b="b"/>
              <a:pathLst>
                <a:path w="1353820" h="548639">
                  <a:moveTo>
                    <a:pt x="1353312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548640"/>
                  </a:lnTo>
                  <a:lnTo>
                    <a:pt x="1261871" y="548640"/>
                  </a:lnTo>
                  <a:lnTo>
                    <a:pt x="1297483" y="541460"/>
                  </a:lnTo>
                  <a:lnTo>
                    <a:pt x="1326546" y="521874"/>
                  </a:lnTo>
                  <a:lnTo>
                    <a:pt x="1346132" y="492811"/>
                  </a:lnTo>
                  <a:lnTo>
                    <a:pt x="1353312" y="457200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71368" y="3400424"/>
              <a:ext cx="597154" cy="13500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139184" y="3162300"/>
            <a:ext cx="4296410" cy="5486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Times New Roman"/>
              <a:cs typeface="Times New Roman"/>
            </a:endParaRPr>
          </a:p>
          <a:p>
            <a:pPr marL="407670">
              <a:lnSpc>
                <a:spcPct val="100000"/>
              </a:lnSpc>
            </a:pPr>
            <a:r>
              <a:rPr sz="1200" i="1" spc="35" dirty="0">
                <a:solidFill>
                  <a:srgbClr val="252525"/>
                </a:solidFill>
                <a:latin typeface="Trebuchet MS"/>
                <a:cs typeface="Trebuchet MS"/>
              </a:rPr>
              <a:t>C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200" i="1" spc="-90" dirty="0">
                <a:solidFill>
                  <a:srgbClr val="252525"/>
                </a:solidFill>
                <a:latin typeface="Trebuchet MS"/>
                <a:cs typeface="Trebuchet MS"/>
              </a:rPr>
              <a:t>eat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es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252525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252525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252525"/>
                </a:solidFill>
                <a:latin typeface="Trebuchet MS"/>
                <a:cs typeface="Trebuchet MS"/>
              </a:rPr>
              <a:t>ze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200" i="1" spc="-25" dirty="0">
                <a:solidFill>
                  <a:srgbClr val="252525"/>
                </a:solidFill>
                <a:latin typeface="Trebuchet MS"/>
                <a:cs typeface="Trebuchet MS"/>
              </a:rPr>
              <a:t>s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given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252525"/>
                </a:solidFill>
                <a:latin typeface="Trebuchet MS"/>
                <a:cs typeface="Trebuchet MS"/>
              </a:rPr>
              <a:t>s</a:t>
            </a:r>
            <a:r>
              <a:rPr sz="1200" i="1" spc="-80" dirty="0">
                <a:solidFill>
                  <a:srgbClr val="252525"/>
                </a:solidFill>
                <a:latin typeface="Trebuchet MS"/>
                <a:cs typeface="Trebuchet MS"/>
              </a:rPr>
              <a:t>iz</a:t>
            </a:r>
            <a:r>
              <a:rPr sz="1200" i="1" spc="-105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200" i="1" spc="-204" dirty="0">
                <a:solidFill>
                  <a:srgbClr val="252525"/>
                </a:solidFill>
                <a:latin typeface="Trebuchet MS"/>
                <a:cs typeface="Trebuchet MS"/>
              </a:rPr>
              <a:t>,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35" dirty="0">
                <a:solidFill>
                  <a:srgbClr val="252525"/>
                </a:solidFill>
                <a:latin typeface="Trebuchet MS"/>
                <a:cs typeface="Trebuchet MS"/>
              </a:rPr>
              <a:t>as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50" dirty="0">
                <a:solidFill>
                  <a:srgbClr val="252525"/>
                </a:solidFill>
                <a:latin typeface="Trebuchet MS"/>
                <a:cs typeface="Trebuchet MS"/>
              </a:rPr>
              <a:t>f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l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200" i="1" spc="-80" dirty="0">
                <a:solidFill>
                  <a:srgbClr val="252525"/>
                </a:solidFill>
                <a:latin typeface="Trebuchet MS"/>
                <a:cs typeface="Trebuchet MS"/>
              </a:rPr>
              <a:t>at</a:t>
            </a:r>
            <a:r>
              <a:rPr sz="1200" i="1" spc="-11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252525"/>
                </a:solidFill>
                <a:latin typeface="Trebuchet MS"/>
                <a:cs typeface="Trebuchet MS"/>
              </a:rPr>
              <a:t>by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14" dirty="0">
                <a:solidFill>
                  <a:srgbClr val="252525"/>
                </a:solidFill>
                <a:latin typeface="Trebuchet MS"/>
                <a:cs typeface="Trebuchet MS"/>
              </a:rPr>
              <a:t>de</a:t>
            </a:r>
            <a:r>
              <a:rPr sz="1200" i="1" spc="-90" dirty="0">
                <a:solidFill>
                  <a:srgbClr val="252525"/>
                </a:solidFill>
                <a:latin typeface="Trebuchet MS"/>
                <a:cs typeface="Trebuchet MS"/>
              </a:rPr>
              <a:t>f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au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l</a:t>
            </a:r>
            <a:r>
              <a:rPr sz="1200" i="1" spc="-110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606408" y="3302965"/>
            <a:ext cx="24307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np.</a:t>
            </a:r>
            <a:r>
              <a:rPr sz="1600" b="1" spc="-125" dirty="0">
                <a:solidFill>
                  <a:srgbClr val="404040"/>
                </a:solidFill>
                <a:latin typeface="Tahoma"/>
                <a:cs typeface="Tahoma"/>
              </a:rPr>
              <a:t>z</a:t>
            </a:r>
            <a:r>
              <a:rPr sz="1600" b="1" spc="-8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600" b="1" spc="-7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600" b="1" spc="-105" dirty="0">
                <a:solidFill>
                  <a:srgbClr val="404040"/>
                </a:solidFill>
                <a:latin typeface="Tahoma"/>
                <a:cs typeface="Tahoma"/>
              </a:rPr>
              <a:t>os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((</a:t>
            </a:r>
            <a:r>
              <a:rPr sz="1600" b="1" i="1" spc="-114" dirty="0">
                <a:solidFill>
                  <a:srgbClr val="4471C4"/>
                </a:solidFill>
                <a:latin typeface="Trebuchet MS"/>
                <a:cs typeface="Trebuchet MS"/>
              </a:rPr>
              <a:t>row</a:t>
            </a:r>
            <a:r>
              <a:rPr sz="1600" b="1" i="1" spc="-8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75" dirty="0">
                <a:solidFill>
                  <a:srgbClr val="4471C4"/>
                </a:solidFill>
                <a:latin typeface="Trebuchet MS"/>
                <a:cs typeface="Trebuchet MS"/>
              </a:rPr>
              <a:t>c</a:t>
            </a:r>
            <a:r>
              <a:rPr sz="1600" b="1" i="1" spc="-145" dirty="0">
                <a:solidFill>
                  <a:srgbClr val="4471C4"/>
                </a:solidFill>
                <a:latin typeface="Trebuchet MS"/>
                <a:cs typeface="Trebuchet MS"/>
              </a:rPr>
              <a:t>o</a:t>
            </a:r>
            <a:r>
              <a:rPr sz="1600" b="1" i="1" spc="-85" dirty="0">
                <a:solidFill>
                  <a:srgbClr val="4471C4"/>
                </a:solidFill>
                <a:latin typeface="Trebuchet MS"/>
                <a:cs typeface="Trebuchet MS"/>
              </a:rPr>
              <a:t>l</a:t>
            </a:r>
            <a:r>
              <a:rPr sz="1600" b="1" i="1" spc="-90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spc="-195" dirty="0">
                <a:solidFill>
                  <a:srgbClr val="404040"/>
                </a:solidFill>
                <a:latin typeface="Tahoma"/>
                <a:cs typeface="Tahoma"/>
              </a:rPr>
              <a:t>),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114" dirty="0">
                <a:solidFill>
                  <a:srgbClr val="4471C4"/>
                </a:solidFill>
                <a:latin typeface="Trebuchet MS"/>
                <a:cs typeface="Trebuchet MS"/>
              </a:rPr>
              <a:t>dtyp</a:t>
            </a:r>
            <a:r>
              <a:rPr sz="1600" b="1" i="1" spc="-125" dirty="0">
                <a:solidFill>
                  <a:srgbClr val="4471C4"/>
                </a:solidFill>
                <a:latin typeface="Trebuchet MS"/>
                <a:cs typeface="Trebuchet MS"/>
              </a:rPr>
              <a:t>e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694432" y="3863340"/>
            <a:ext cx="1353820" cy="548640"/>
            <a:chOff x="2694432" y="3863340"/>
            <a:chExt cx="1353820" cy="548640"/>
          </a:xfrm>
        </p:grpSpPr>
        <p:sp>
          <p:nvSpPr>
            <p:cNvPr id="41" name="object 41"/>
            <p:cNvSpPr/>
            <p:nvPr/>
          </p:nvSpPr>
          <p:spPr>
            <a:xfrm>
              <a:off x="2694432" y="3863340"/>
              <a:ext cx="1353820" cy="548640"/>
            </a:xfrm>
            <a:custGeom>
              <a:avLst/>
              <a:gdLst/>
              <a:ahLst/>
              <a:cxnLst/>
              <a:rect l="l" t="t" r="r" b="b"/>
              <a:pathLst>
                <a:path w="1353820" h="548639">
                  <a:moveTo>
                    <a:pt x="1353312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548640"/>
                  </a:lnTo>
                  <a:lnTo>
                    <a:pt x="1261871" y="548640"/>
                  </a:lnTo>
                  <a:lnTo>
                    <a:pt x="1297483" y="541460"/>
                  </a:lnTo>
                  <a:lnTo>
                    <a:pt x="1326546" y="521874"/>
                  </a:lnTo>
                  <a:lnTo>
                    <a:pt x="1346132" y="492811"/>
                  </a:lnTo>
                  <a:lnTo>
                    <a:pt x="1353312" y="457200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90850" y="4103751"/>
              <a:ext cx="761619" cy="17894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4139184" y="3863340"/>
            <a:ext cx="4296410" cy="5486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90805" rIns="0" bIns="0" rtlCol="0">
            <a:spAutoFit/>
          </a:bodyPr>
          <a:lstStyle/>
          <a:p>
            <a:pPr marL="775970" marR="79375" indent="-690880">
              <a:lnSpc>
                <a:spcPct val="100000"/>
              </a:lnSpc>
              <a:spcBef>
                <a:spcPts val="715"/>
              </a:spcBef>
            </a:pP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Creates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of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integers</a:t>
            </a:r>
            <a:r>
              <a:rPr sz="12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with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given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252525"/>
                </a:solidFill>
                <a:latin typeface="Trebuchet MS"/>
                <a:cs typeface="Trebuchet MS"/>
              </a:rPr>
              <a:t>start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&amp;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stop</a:t>
            </a:r>
            <a:r>
              <a:rPr sz="12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252525"/>
                </a:solidFill>
                <a:latin typeface="Trebuchet MS"/>
                <a:cs typeface="Trebuchet MS"/>
              </a:rPr>
              <a:t>values,</a:t>
            </a:r>
            <a:r>
              <a:rPr sz="1200" i="1" spc="-114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252525"/>
                </a:solidFill>
                <a:latin typeface="Trebuchet MS"/>
                <a:cs typeface="Trebuchet MS"/>
              </a:rPr>
              <a:t>and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252525"/>
                </a:solidFill>
                <a:latin typeface="Trebuchet MS"/>
                <a:cs typeface="Trebuchet MS"/>
              </a:rPr>
              <a:t>step </a:t>
            </a:r>
            <a:r>
              <a:rPr sz="1200" i="1" spc="-3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252525"/>
                </a:solidFill>
                <a:latin typeface="Trebuchet MS"/>
                <a:cs typeface="Trebuchet MS"/>
              </a:rPr>
              <a:t>s</a:t>
            </a:r>
            <a:r>
              <a:rPr sz="1200" i="1" spc="-90" dirty="0">
                <a:solidFill>
                  <a:srgbClr val="252525"/>
                </a:solidFill>
                <a:latin typeface="Trebuchet MS"/>
                <a:cs typeface="Trebuchet MS"/>
              </a:rPr>
              <a:t>ize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10" dirty="0">
                <a:solidFill>
                  <a:srgbClr val="252525"/>
                </a:solidFill>
                <a:latin typeface="Trebuchet MS"/>
                <a:cs typeface="Trebuchet MS"/>
              </a:rPr>
              <a:t>(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n</a:t>
            </a:r>
            <a:r>
              <a:rPr sz="1200" i="1" spc="-70" dirty="0">
                <a:solidFill>
                  <a:srgbClr val="252525"/>
                </a:solidFill>
                <a:latin typeface="Trebuchet MS"/>
                <a:cs typeface="Trebuchet MS"/>
              </a:rPr>
              <a:t>l</a:t>
            </a:r>
            <a:r>
              <a:rPr sz="1200" i="1" spc="-50" dirty="0">
                <a:solidFill>
                  <a:srgbClr val="252525"/>
                </a:solidFill>
                <a:latin typeface="Trebuchet MS"/>
                <a:cs typeface="Trebuchet MS"/>
              </a:rPr>
              <a:t>y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252525"/>
                </a:solidFill>
                <a:latin typeface="Trebuchet MS"/>
                <a:cs typeface="Trebuchet MS"/>
              </a:rPr>
              <a:t>s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top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is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equi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ed,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252525"/>
                </a:solidFill>
                <a:latin typeface="Trebuchet MS"/>
                <a:cs typeface="Trebuchet MS"/>
              </a:rPr>
              <a:t>and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is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252525"/>
                </a:solidFill>
                <a:latin typeface="Trebuchet MS"/>
                <a:cs typeface="Trebuchet MS"/>
              </a:rPr>
              <a:t>n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200" i="1" spc="-110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252525"/>
                </a:solidFill>
                <a:latin typeface="Trebuchet MS"/>
                <a:cs typeface="Trebuchet MS"/>
              </a:rPr>
              <a:t>inc</a:t>
            </a:r>
            <a:r>
              <a:rPr sz="1200" i="1" spc="-70" dirty="0">
                <a:solidFill>
                  <a:srgbClr val="252525"/>
                </a:solidFill>
                <a:latin typeface="Trebuchet MS"/>
                <a:cs typeface="Trebuchet MS"/>
              </a:rPr>
              <a:t>l</a:t>
            </a:r>
            <a:r>
              <a:rPr sz="1200" i="1" spc="-40" dirty="0">
                <a:solidFill>
                  <a:srgbClr val="252525"/>
                </a:solidFill>
                <a:latin typeface="Trebuchet MS"/>
                <a:cs typeface="Trebuchet MS"/>
              </a:rPr>
              <a:t>us</a:t>
            </a:r>
            <a:r>
              <a:rPr sz="1200" i="1" spc="-90" dirty="0">
                <a:solidFill>
                  <a:srgbClr val="252525"/>
                </a:solidFill>
                <a:latin typeface="Trebuchet MS"/>
                <a:cs typeface="Trebuchet MS"/>
              </a:rPr>
              <a:t>ive)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606408" y="4004309"/>
            <a:ext cx="23545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25" dirty="0">
                <a:solidFill>
                  <a:srgbClr val="404040"/>
                </a:solidFill>
                <a:latin typeface="Tahoma"/>
                <a:cs typeface="Tahoma"/>
              </a:rPr>
              <a:t>np.a</a:t>
            </a: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range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sz="1600" b="1" i="1" spc="-9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i="1" spc="-135" dirty="0">
                <a:solidFill>
                  <a:srgbClr val="4471C4"/>
                </a:solidFill>
                <a:latin typeface="Trebuchet MS"/>
                <a:cs typeface="Trebuchet MS"/>
              </a:rPr>
              <a:t>tart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9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i="1" spc="-100" dirty="0">
                <a:solidFill>
                  <a:srgbClr val="4471C4"/>
                </a:solidFill>
                <a:latin typeface="Trebuchet MS"/>
                <a:cs typeface="Trebuchet MS"/>
              </a:rPr>
              <a:t>to</a:t>
            </a:r>
            <a:r>
              <a:rPr sz="1600" b="1" i="1" spc="-125" dirty="0">
                <a:solidFill>
                  <a:srgbClr val="4471C4"/>
                </a:solidFill>
                <a:latin typeface="Trebuchet MS"/>
                <a:cs typeface="Trebuchet MS"/>
              </a:rPr>
              <a:t>p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 </a:t>
            </a:r>
            <a:r>
              <a:rPr sz="1600" b="1" i="1" spc="-9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i="1" spc="-110" dirty="0">
                <a:solidFill>
                  <a:srgbClr val="4471C4"/>
                </a:solidFill>
                <a:latin typeface="Trebuchet MS"/>
                <a:cs typeface="Trebuchet MS"/>
              </a:rPr>
              <a:t>te</a:t>
            </a:r>
            <a:r>
              <a:rPr sz="1600" b="1" i="1" spc="-135" dirty="0">
                <a:solidFill>
                  <a:srgbClr val="4471C4"/>
                </a:solidFill>
                <a:latin typeface="Trebuchet MS"/>
                <a:cs typeface="Trebuchet MS"/>
              </a:rPr>
              <a:t>p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694432" y="4564379"/>
            <a:ext cx="1353820" cy="548640"/>
            <a:chOff x="2694432" y="4564379"/>
            <a:chExt cx="1353820" cy="548640"/>
          </a:xfrm>
        </p:grpSpPr>
        <p:sp>
          <p:nvSpPr>
            <p:cNvPr id="46" name="object 46"/>
            <p:cNvSpPr/>
            <p:nvPr/>
          </p:nvSpPr>
          <p:spPr>
            <a:xfrm>
              <a:off x="2694432" y="4564379"/>
              <a:ext cx="1353820" cy="548640"/>
            </a:xfrm>
            <a:custGeom>
              <a:avLst/>
              <a:gdLst/>
              <a:ahLst/>
              <a:cxnLst/>
              <a:rect l="l" t="t" r="r" b="b"/>
              <a:pathLst>
                <a:path w="1353820" h="548639">
                  <a:moveTo>
                    <a:pt x="1353312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548640"/>
                  </a:lnTo>
                  <a:lnTo>
                    <a:pt x="1261871" y="548640"/>
                  </a:lnTo>
                  <a:lnTo>
                    <a:pt x="1297483" y="541460"/>
                  </a:lnTo>
                  <a:lnTo>
                    <a:pt x="1326546" y="521874"/>
                  </a:lnTo>
                  <a:lnTo>
                    <a:pt x="1346132" y="492811"/>
                  </a:lnTo>
                  <a:lnTo>
                    <a:pt x="1353312" y="457200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26207" y="4748402"/>
              <a:ext cx="899366" cy="231775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4139184" y="4568952"/>
            <a:ext cx="4296410" cy="5486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90805" rIns="0" bIns="0" rtlCol="0">
            <a:spAutoFit/>
          </a:bodyPr>
          <a:lstStyle/>
          <a:p>
            <a:pPr marL="285750" marR="283210" indent="7620">
              <a:lnSpc>
                <a:spcPct val="100000"/>
              </a:lnSpc>
              <a:spcBef>
                <a:spcPts val="715"/>
              </a:spcBef>
            </a:pP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Creates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of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floats</a:t>
            </a:r>
            <a:r>
              <a:rPr sz="1200" i="1" spc="-10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with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given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252525"/>
                </a:solidFill>
                <a:latin typeface="Trebuchet MS"/>
                <a:cs typeface="Trebuchet MS"/>
              </a:rPr>
              <a:t>start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&amp;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stop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252525"/>
                </a:solidFill>
                <a:latin typeface="Trebuchet MS"/>
                <a:cs typeface="Trebuchet MS"/>
              </a:rPr>
              <a:t>values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with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n </a:t>
            </a:r>
            <a:r>
              <a:rPr sz="1200" i="1" spc="-3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elements,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separated</a:t>
            </a:r>
            <a:r>
              <a:rPr sz="1200" i="1" spc="-15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252525"/>
                </a:solidFill>
                <a:latin typeface="Trebuchet MS"/>
                <a:cs typeface="Trebuchet MS"/>
              </a:rPr>
              <a:t>by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consistent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252525"/>
                </a:solidFill>
                <a:latin typeface="Trebuchet MS"/>
                <a:cs typeface="Trebuchet MS"/>
              </a:rPr>
              <a:t>step</a:t>
            </a:r>
            <a:r>
              <a:rPr sz="12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size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(stop</a:t>
            </a:r>
            <a:r>
              <a:rPr sz="12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is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inclusive)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606408" y="4710176"/>
            <a:ext cx="22186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0" dirty="0">
                <a:solidFill>
                  <a:srgbClr val="404040"/>
                </a:solidFill>
                <a:latin typeface="Tahoma"/>
                <a:cs typeface="Tahoma"/>
              </a:rPr>
              <a:t>np.linspac</a:t>
            </a:r>
            <a:r>
              <a:rPr sz="1600" b="1" spc="-13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sz="1600" b="1" i="1" spc="-9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i="1" spc="-135" dirty="0">
                <a:solidFill>
                  <a:srgbClr val="4471C4"/>
                </a:solidFill>
                <a:latin typeface="Trebuchet MS"/>
                <a:cs typeface="Trebuchet MS"/>
              </a:rPr>
              <a:t>tart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90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i="1" spc="-100" dirty="0">
                <a:solidFill>
                  <a:srgbClr val="4471C4"/>
                </a:solidFill>
                <a:latin typeface="Trebuchet MS"/>
                <a:cs typeface="Trebuchet MS"/>
              </a:rPr>
              <a:t>to</a:t>
            </a:r>
            <a:r>
              <a:rPr sz="1600" b="1" i="1" spc="-125" dirty="0">
                <a:solidFill>
                  <a:srgbClr val="4471C4"/>
                </a:solidFill>
                <a:latin typeface="Trebuchet MS"/>
                <a:cs typeface="Trebuchet MS"/>
              </a:rPr>
              <a:t>p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 </a:t>
            </a:r>
            <a:r>
              <a:rPr sz="1600" b="1" i="1" spc="-50" dirty="0">
                <a:solidFill>
                  <a:srgbClr val="4471C4"/>
                </a:solidFill>
                <a:latin typeface="Trebuchet MS"/>
                <a:cs typeface="Trebuchet MS"/>
              </a:rPr>
              <a:t>n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694432" y="5269991"/>
            <a:ext cx="1353820" cy="548640"/>
            <a:chOff x="2694432" y="5269991"/>
            <a:chExt cx="1353820" cy="548640"/>
          </a:xfrm>
        </p:grpSpPr>
        <p:sp>
          <p:nvSpPr>
            <p:cNvPr id="51" name="object 51"/>
            <p:cNvSpPr/>
            <p:nvPr/>
          </p:nvSpPr>
          <p:spPr>
            <a:xfrm>
              <a:off x="2694432" y="5269991"/>
              <a:ext cx="1353820" cy="548640"/>
            </a:xfrm>
            <a:custGeom>
              <a:avLst/>
              <a:gdLst/>
              <a:ahLst/>
              <a:cxnLst/>
              <a:rect l="l" t="t" r="r" b="b"/>
              <a:pathLst>
                <a:path w="1353820" h="548639">
                  <a:moveTo>
                    <a:pt x="1353312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548640"/>
                  </a:lnTo>
                  <a:lnTo>
                    <a:pt x="1261871" y="548640"/>
                  </a:lnTo>
                  <a:lnTo>
                    <a:pt x="1297483" y="541453"/>
                  </a:lnTo>
                  <a:lnTo>
                    <a:pt x="1326546" y="521855"/>
                  </a:lnTo>
                  <a:lnTo>
                    <a:pt x="1346132" y="492790"/>
                  </a:lnTo>
                  <a:lnTo>
                    <a:pt x="1353312" y="457200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33319" y="5454268"/>
              <a:ext cx="881587" cy="231698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4139184" y="5269991"/>
            <a:ext cx="4296410" cy="5486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</a:pP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Changes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into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specified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dimensions,</a:t>
            </a:r>
            <a:r>
              <a:rPr sz="12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if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252525"/>
                </a:solidFill>
                <a:latin typeface="Trebuchet MS"/>
                <a:cs typeface="Trebuchet MS"/>
              </a:rPr>
              <a:t>compatible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606408" y="5411215"/>
            <a:ext cx="2500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25" dirty="0">
                <a:solidFill>
                  <a:srgbClr val="404040"/>
                </a:solidFill>
                <a:latin typeface="Tahoma"/>
                <a:cs typeface="Tahoma"/>
              </a:rPr>
              <a:t>np.a</a:t>
            </a:r>
            <a:r>
              <a:rPr sz="1600" b="1" spc="-4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600" b="1" spc="-5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600" b="1" spc="-105" dirty="0">
                <a:solidFill>
                  <a:srgbClr val="404040"/>
                </a:solidFill>
                <a:latin typeface="Tahoma"/>
                <a:cs typeface="Tahoma"/>
              </a:rPr>
              <a:t>ay.reshap</a:t>
            </a:r>
            <a:r>
              <a:rPr sz="1600" b="1" spc="-1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sz="1600" b="1" i="1" spc="-90" dirty="0">
                <a:solidFill>
                  <a:srgbClr val="4471C4"/>
                </a:solidFill>
                <a:latin typeface="Trebuchet MS"/>
                <a:cs typeface="Trebuchet MS"/>
              </a:rPr>
              <a:t>ro</a:t>
            </a:r>
            <a:r>
              <a:rPr sz="1600" b="1" i="1" spc="-140" dirty="0">
                <a:solidFill>
                  <a:srgbClr val="4471C4"/>
                </a:solidFill>
                <a:latin typeface="Trebuchet MS"/>
                <a:cs typeface="Trebuchet MS"/>
              </a:rPr>
              <a:t>w</a:t>
            </a:r>
            <a:r>
              <a:rPr sz="1600" b="1" i="1" spc="-9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70" dirty="0">
                <a:solidFill>
                  <a:srgbClr val="4471C4"/>
                </a:solidFill>
                <a:latin typeface="Trebuchet MS"/>
                <a:cs typeface="Trebuchet MS"/>
              </a:rPr>
              <a:t>c</a:t>
            </a:r>
            <a:r>
              <a:rPr sz="1600" b="1" i="1" spc="-90" dirty="0">
                <a:solidFill>
                  <a:srgbClr val="4471C4"/>
                </a:solidFill>
                <a:latin typeface="Trebuchet MS"/>
                <a:cs typeface="Trebuchet MS"/>
              </a:rPr>
              <a:t>o</a:t>
            </a:r>
            <a:r>
              <a:rPr sz="1600" b="1" i="1" spc="-120" dirty="0">
                <a:solidFill>
                  <a:srgbClr val="4471C4"/>
                </a:solidFill>
                <a:latin typeface="Trebuchet MS"/>
                <a:cs typeface="Trebuchet MS"/>
              </a:rPr>
              <a:t>ls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1782" y="257378"/>
            <a:ext cx="348805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ARRAY</a:t>
            </a:r>
            <a:r>
              <a:rPr spc="-409" dirty="0"/>
              <a:t> </a:t>
            </a:r>
            <a:r>
              <a:rPr spc="130" dirty="0"/>
              <a:t>CREATION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2192781"/>
            <a:ext cx="6602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260850" algn="l"/>
              </a:tabLst>
            </a:pP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np.ones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((</a:t>
            </a:r>
            <a:r>
              <a:rPr sz="1600" b="1" i="1" spc="-114" dirty="0">
                <a:solidFill>
                  <a:srgbClr val="4471C4"/>
                </a:solidFill>
                <a:latin typeface="Trebuchet MS"/>
                <a:cs typeface="Trebuchet MS"/>
              </a:rPr>
              <a:t>row</a:t>
            </a:r>
            <a:r>
              <a:rPr sz="1600" b="1" i="1" spc="-80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70" dirty="0">
                <a:solidFill>
                  <a:srgbClr val="4471C4"/>
                </a:solidFill>
                <a:latin typeface="Trebuchet MS"/>
                <a:cs typeface="Trebuchet MS"/>
              </a:rPr>
              <a:t>c</a:t>
            </a:r>
            <a:r>
              <a:rPr sz="1600" b="1" i="1" spc="-90" dirty="0">
                <a:solidFill>
                  <a:srgbClr val="4471C4"/>
                </a:solidFill>
                <a:latin typeface="Trebuchet MS"/>
                <a:cs typeface="Trebuchet MS"/>
              </a:rPr>
              <a:t>o</a:t>
            </a:r>
            <a:r>
              <a:rPr sz="1600" b="1" i="1" spc="-120" dirty="0">
                <a:solidFill>
                  <a:srgbClr val="4471C4"/>
                </a:solidFill>
                <a:latin typeface="Trebuchet MS"/>
                <a:cs typeface="Trebuchet MS"/>
              </a:rPr>
              <a:t>ls</a:t>
            </a:r>
            <a:r>
              <a:rPr sz="1600" b="1" spc="-195" dirty="0">
                <a:solidFill>
                  <a:srgbClr val="404040"/>
                </a:solidFill>
                <a:latin typeface="Tahoma"/>
                <a:cs typeface="Tahoma"/>
              </a:rPr>
              <a:t>),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114" dirty="0">
                <a:solidFill>
                  <a:srgbClr val="4471C4"/>
                </a:solidFill>
                <a:latin typeface="Trebuchet MS"/>
                <a:cs typeface="Trebuchet MS"/>
              </a:rPr>
              <a:t>dtyp</a:t>
            </a:r>
            <a:r>
              <a:rPr sz="1600" b="1" i="1" spc="-120" dirty="0">
                <a:solidFill>
                  <a:srgbClr val="4471C4"/>
                </a:solidFill>
                <a:latin typeface="Trebuchet MS"/>
                <a:cs typeface="Trebuchet MS"/>
              </a:rPr>
              <a:t>e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r>
              <a:rPr sz="1600" b="1" dirty="0">
                <a:solidFill>
                  <a:srgbClr val="404040"/>
                </a:solidFill>
                <a:latin typeface="Tahoma"/>
                <a:cs typeface="Tahoma"/>
              </a:rPr>
              <a:t>	</a:t>
            </a:r>
            <a:r>
              <a:rPr sz="1600" b="1" spc="-125" dirty="0">
                <a:solidFill>
                  <a:srgbClr val="404040"/>
                </a:solidFill>
                <a:latin typeface="Tahoma"/>
                <a:cs typeface="Tahoma"/>
              </a:rPr>
              <a:t>np.a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range(</a:t>
            </a:r>
            <a:r>
              <a:rPr sz="1600" b="1" i="1" spc="-9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i="1" spc="-135" dirty="0">
                <a:solidFill>
                  <a:srgbClr val="4471C4"/>
                </a:solidFill>
                <a:latin typeface="Trebuchet MS"/>
                <a:cs typeface="Trebuchet MS"/>
              </a:rPr>
              <a:t>tart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9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i="1" spc="-100" dirty="0">
                <a:solidFill>
                  <a:srgbClr val="4471C4"/>
                </a:solidFill>
                <a:latin typeface="Trebuchet MS"/>
                <a:cs typeface="Trebuchet MS"/>
              </a:rPr>
              <a:t>to</a:t>
            </a:r>
            <a:r>
              <a:rPr sz="1600" b="1" i="1" spc="-125" dirty="0">
                <a:solidFill>
                  <a:srgbClr val="4471C4"/>
                </a:solidFill>
                <a:latin typeface="Trebuchet MS"/>
                <a:cs typeface="Trebuchet MS"/>
              </a:rPr>
              <a:t>p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 </a:t>
            </a:r>
            <a:r>
              <a:rPr sz="1600" b="1" i="1" spc="-9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i="1" spc="-110" dirty="0">
                <a:solidFill>
                  <a:srgbClr val="4471C4"/>
                </a:solidFill>
                <a:latin typeface="Trebuchet MS"/>
                <a:cs typeface="Trebuchet MS"/>
              </a:rPr>
              <a:t>te</a:t>
            </a:r>
            <a:r>
              <a:rPr sz="1600" b="1" i="1" spc="-135" dirty="0">
                <a:solidFill>
                  <a:srgbClr val="4471C4"/>
                </a:solidFill>
                <a:latin typeface="Trebuchet MS"/>
                <a:cs typeface="Trebuchet MS"/>
              </a:rPr>
              <a:t>p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91764" y="3611372"/>
            <a:ext cx="24307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10" dirty="0">
                <a:solidFill>
                  <a:srgbClr val="404040"/>
                </a:solidFill>
                <a:latin typeface="Tahoma"/>
                <a:cs typeface="Tahoma"/>
              </a:rPr>
              <a:t>np.z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600" b="1" spc="-85" dirty="0">
                <a:solidFill>
                  <a:srgbClr val="404040"/>
                </a:solidFill>
                <a:latin typeface="Tahoma"/>
                <a:cs typeface="Tahoma"/>
              </a:rPr>
              <a:t>ro</a:t>
            </a:r>
            <a:r>
              <a:rPr sz="1600" b="1" spc="-9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((</a:t>
            </a:r>
            <a:r>
              <a:rPr sz="1600" b="1" i="1" spc="-114" dirty="0">
                <a:solidFill>
                  <a:srgbClr val="4471C4"/>
                </a:solidFill>
                <a:latin typeface="Trebuchet MS"/>
                <a:cs typeface="Trebuchet MS"/>
              </a:rPr>
              <a:t>row</a:t>
            </a:r>
            <a:r>
              <a:rPr sz="1600" b="1" i="1" spc="-80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70" dirty="0">
                <a:solidFill>
                  <a:srgbClr val="4471C4"/>
                </a:solidFill>
                <a:latin typeface="Trebuchet MS"/>
                <a:cs typeface="Trebuchet MS"/>
              </a:rPr>
              <a:t>c</a:t>
            </a:r>
            <a:r>
              <a:rPr sz="1600" b="1" i="1" spc="-90" dirty="0">
                <a:solidFill>
                  <a:srgbClr val="4471C4"/>
                </a:solidFill>
                <a:latin typeface="Trebuchet MS"/>
                <a:cs typeface="Trebuchet MS"/>
              </a:rPr>
              <a:t>o</a:t>
            </a:r>
            <a:r>
              <a:rPr sz="1600" b="1" i="1" spc="-120" dirty="0">
                <a:solidFill>
                  <a:srgbClr val="4471C4"/>
                </a:solidFill>
                <a:latin typeface="Trebuchet MS"/>
                <a:cs typeface="Trebuchet MS"/>
              </a:rPr>
              <a:t>ls</a:t>
            </a:r>
            <a:r>
              <a:rPr sz="1600" b="1" spc="-195" dirty="0">
                <a:solidFill>
                  <a:srgbClr val="404040"/>
                </a:solidFill>
                <a:latin typeface="Tahoma"/>
                <a:cs typeface="Tahoma"/>
              </a:rPr>
              <a:t>),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114" dirty="0">
                <a:solidFill>
                  <a:srgbClr val="4471C4"/>
                </a:solidFill>
                <a:latin typeface="Trebuchet MS"/>
                <a:cs typeface="Trebuchet MS"/>
              </a:rPr>
              <a:t>dtyp</a:t>
            </a:r>
            <a:r>
              <a:rPr sz="1600" b="1" i="1" spc="-120" dirty="0">
                <a:solidFill>
                  <a:srgbClr val="4471C4"/>
                </a:solidFill>
                <a:latin typeface="Trebuchet MS"/>
                <a:cs typeface="Trebuchet MS"/>
              </a:rPr>
              <a:t>e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40422" y="3644010"/>
            <a:ext cx="22186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np.linspace(</a:t>
            </a:r>
            <a:r>
              <a:rPr sz="1600" b="1" i="1" spc="-9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i="1" spc="-135" dirty="0">
                <a:solidFill>
                  <a:srgbClr val="4471C4"/>
                </a:solidFill>
                <a:latin typeface="Trebuchet MS"/>
                <a:cs typeface="Trebuchet MS"/>
              </a:rPr>
              <a:t>tart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9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i="1" spc="-100" dirty="0">
                <a:solidFill>
                  <a:srgbClr val="4471C4"/>
                </a:solidFill>
                <a:latin typeface="Trebuchet MS"/>
                <a:cs typeface="Trebuchet MS"/>
              </a:rPr>
              <a:t>to</a:t>
            </a:r>
            <a:r>
              <a:rPr sz="1600" b="1" i="1" spc="-125" dirty="0">
                <a:solidFill>
                  <a:srgbClr val="4471C4"/>
                </a:solidFill>
                <a:latin typeface="Trebuchet MS"/>
                <a:cs typeface="Trebuchet MS"/>
              </a:rPr>
              <a:t>p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 </a:t>
            </a:r>
            <a:r>
              <a:rPr sz="1600" b="1" i="1" spc="-50" dirty="0">
                <a:solidFill>
                  <a:srgbClr val="4471C4"/>
                </a:solidFill>
                <a:latin typeface="Trebuchet MS"/>
                <a:cs typeface="Trebuchet MS"/>
              </a:rPr>
              <a:t>n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10611" y="3918203"/>
            <a:ext cx="3050921" cy="9646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10611" y="2497835"/>
            <a:ext cx="3051048" cy="81686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6861047" y="2442717"/>
            <a:ext cx="4272280" cy="927100"/>
            <a:chOff x="6861047" y="2442717"/>
            <a:chExt cx="4272280" cy="92710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1047" y="2493263"/>
              <a:ext cx="4271770" cy="8763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417813" y="2442717"/>
              <a:ext cx="1087120" cy="350520"/>
            </a:xfrm>
            <a:custGeom>
              <a:avLst/>
              <a:gdLst/>
              <a:ahLst/>
              <a:cxnLst/>
              <a:rect l="l" t="t" r="r" b="b"/>
              <a:pathLst>
                <a:path w="1087120" h="350519">
                  <a:moveTo>
                    <a:pt x="77088" y="273939"/>
                  </a:moveTo>
                  <a:lnTo>
                    <a:pt x="0" y="310134"/>
                  </a:lnTo>
                  <a:lnTo>
                    <a:pt x="75183" y="350012"/>
                  </a:lnTo>
                  <a:lnTo>
                    <a:pt x="75897" y="321506"/>
                  </a:lnTo>
                  <a:lnTo>
                    <a:pt x="63245" y="321183"/>
                  </a:lnTo>
                  <a:lnTo>
                    <a:pt x="63753" y="302133"/>
                  </a:lnTo>
                  <a:lnTo>
                    <a:pt x="76382" y="302133"/>
                  </a:lnTo>
                  <a:lnTo>
                    <a:pt x="77088" y="273939"/>
                  </a:lnTo>
                  <a:close/>
                </a:path>
                <a:path w="1087120" h="350519">
                  <a:moveTo>
                    <a:pt x="76374" y="302455"/>
                  </a:moveTo>
                  <a:lnTo>
                    <a:pt x="75897" y="321506"/>
                  </a:lnTo>
                  <a:lnTo>
                    <a:pt x="122935" y="322707"/>
                  </a:lnTo>
                  <a:lnTo>
                    <a:pt x="362457" y="326009"/>
                  </a:lnTo>
                  <a:lnTo>
                    <a:pt x="475360" y="324993"/>
                  </a:lnTo>
                  <a:lnTo>
                    <a:pt x="529208" y="323342"/>
                  </a:lnTo>
                  <a:lnTo>
                    <a:pt x="606425" y="319532"/>
                  </a:lnTo>
                  <a:lnTo>
                    <a:pt x="678560" y="313563"/>
                  </a:lnTo>
                  <a:lnTo>
                    <a:pt x="723391" y="308356"/>
                  </a:lnTo>
                  <a:lnTo>
                    <a:pt x="732835" y="306959"/>
                  </a:lnTo>
                  <a:lnTo>
                    <a:pt x="362584" y="306959"/>
                  </a:lnTo>
                  <a:lnTo>
                    <a:pt x="304291" y="306832"/>
                  </a:lnTo>
                  <a:lnTo>
                    <a:pt x="76374" y="302455"/>
                  </a:lnTo>
                  <a:close/>
                </a:path>
                <a:path w="1087120" h="350519">
                  <a:moveTo>
                    <a:pt x="63753" y="302133"/>
                  </a:moveTo>
                  <a:lnTo>
                    <a:pt x="63245" y="321183"/>
                  </a:lnTo>
                  <a:lnTo>
                    <a:pt x="75897" y="321506"/>
                  </a:lnTo>
                  <a:lnTo>
                    <a:pt x="76374" y="302455"/>
                  </a:lnTo>
                  <a:lnTo>
                    <a:pt x="63753" y="302133"/>
                  </a:lnTo>
                  <a:close/>
                </a:path>
                <a:path w="1087120" h="350519">
                  <a:moveTo>
                    <a:pt x="1068324" y="0"/>
                  </a:moveTo>
                  <a:lnTo>
                    <a:pt x="1056893" y="41275"/>
                  </a:lnTo>
                  <a:lnTo>
                    <a:pt x="1043812" y="81407"/>
                  </a:lnTo>
                  <a:lnTo>
                    <a:pt x="1027556" y="119761"/>
                  </a:lnTo>
                  <a:lnTo>
                    <a:pt x="1006347" y="155829"/>
                  </a:lnTo>
                  <a:lnTo>
                    <a:pt x="978280" y="189230"/>
                  </a:lnTo>
                  <a:lnTo>
                    <a:pt x="941958" y="219202"/>
                  </a:lnTo>
                  <a:lnTo>
                    <a:pt x="907795" y="239141"/>
                  </a:lnTo>
                  <a:lnTo>
                    <a:pt x="866901" y="256667"/>
                  </a:lnTo>
                  <a:lnTo>
                    <a:pt x="818641" y="271272"/>
                  </a:lnTo>
                  <a:lnTo>
                    <a:pt x="762507" y="283083"/>
                  </a:lnTo>
                  <a:lnTo>
                    <a:pt x="721105" y="289433"/>
                  </a:lnTo>
                  <a:lnTo>
                    <a:pt x="676782" y="294640"/>
                  </a:lnTo>
                  <a:lnTo>
                    <a:pt x="629792" y="298831"/>
                  </a:lnTo>
                  <a:lnTo>
                    <a:pt x="528574" y="304292"/>
                  </a:lnTo>
                  <a:lnTo>
                    <a:pt x="475106" y="305943"/>
                  </a:lnTo>
                  <a:lnTo>
                    <a:pt x="362584" y="306959"/>
                  </a:lnTo>
                  <a:lnTo>
                    <a:pt x="732835" y="306959"/>
                  </a:lnTo>
                  <a:lnTo>
                    <a:pt x="785494" y="298069"/>
                  </a:lnTo>
                  <a:lnTo>
                    <a:pt x="823086" y="289814"/>
                  </a:lnTo>
                  <a:lnTo>
                    <a:pt x="873125" y="274574"/>
                  </a:lnTo>
                  <a:lnTo>
                    <a:pt x="916051" y="256286"/>
                  </a:lnTo>
                  <a:lnTo>
                    <a:pt x="952245" y="235204"/>
                  </a:lnTo>
                  <a:lnTo>
                    <a:pt x="982599" y="211455"/>
                  </a:lnTo>
                  <a:lnTo>
                    <a:pt x="1021460" y="167512"/>
                  </a:lnTo>
                  <a:lnTo>
                    <a:pt x="1044320" y="128905"/>
                  </a:lnTo>
                  <a:lnTo>
                    <a:pt x="1061592" y="88392"/>
                  </a:lnTo>
                  <a:lnTo>
                    <a:pt x="1075054" y="46862"/>
                  </a:lnTo>
                  <a:lnTo>
                    <a:pt x="1086611" y="5080"/>
                  </a:lnTo>
                  <a:lnTo>
                    <a:pt x="1068324" y="0"/>
                  </a:lnTo>
                  <a:close/>
                </a:path>
                <a:path w="1087120" h="350519">
                  <a:moveTo>
                    <a:pt x="76382" y="302133"/>
                  </a:moveTo>
                  <a:lnTo>
                    <a:pt x="63753" y="302133"/>
                  </a:lnTo>
                  <a:lnTo>
                    <a:pt x="76374" y="302455"/>
                  </a:lnTo>
                  <a:lnTo>
                    <a:pt x="76382" y="302133"/>
                  </a:lnTo>
                  <a:close/>
                </a:path>
              </a:pathLst>
            </a:custGeom>
            <a:solidFill>
              <a:srgbClr val="1FE1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861047" y="3948684"/>
            <a:ext cx="4307205" cy="1007110"/>
            <a:chOff x="6861047" y="3948684"/>
            <a:chExt cx="4307205" cy="100711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1047" y="3948684"/>
              <a:ext cx="4306824" cy="7818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3065" y="4773930"/>
              <a:ext cx="240918" cy="18173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691764" y="1547240"/>
            <a:ext cx="79597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30" dirty="0">
                <a:solidFill>
                  <a:srgbClr val="404040"/>
                </a:solidFill>
                <a:latin typeface="Tahoma"/>
                <a:cs typeface="Tahoma"/>
              </a:rPr>
              <a:t>As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an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alternative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converting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lists,</a:t>
            </a:r>
            <a:r>
              <a:rPr sz="2000" spc="-25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00" dirty="0">
                <a:solidFill>
                  <a:srgbClr val="404040"/>
                </a:solidFill>
                <a:latin typeface="Tahoma"/>
                <a:cs typeface="Tahoma"/>
              </a:rPr>
              <a:t>create</a:t>
            </a:r>
            <a:r>
              <a:rPr sz="2000" b="1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b="1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using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functions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40422" y="4807966"/>
            <a:ext cx="2989580" cy="640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top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inc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us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ive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np.array.reshape(</a:t>
            </a:r>
            <a:r>
              <a:rPr sz="1600" b="1" i="1" spc="-114" dirty="0">
                <a:solidFill>
                  <a:srgbClr val="4471C4"/>
                </a:solidFill>
                <a:latin typeface="Trebuchet MS"/>
                <a:cs typeface="Trebuchet MS"/>
              </a:rPr>
              <a:t>rows</a:t>
            </a: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130" dirty="0">
                <a:solidFill>
                  <a:srgbClr val="4471C4"/>
                </a:solidFill>
                <a:latin typeface="Trebuchet MS"/>
                <a:cs typeface="Trebuchet MS"/>
              </a:rPr>
              <a:t>cols</a:t>
            </a:r>
            <a:r>
              <a:rPr sz="1600" b="1" spc="-13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09231" y="5486400"/>
            <a:ext cx="3561587" cy="93421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9436100" y="2200402"/>
            <a:ext cx="1971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tar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0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te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1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by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de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au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60891" y="3327272"/>
            <a:ext cx="1193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top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inc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us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ive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07218" y="3260597"/>
            <a:ext cx="240918" cy="181737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48411" y="3971544"/>
            <a:ext cx="1643380" cy="2158365"/>
            <a:chOff x="248411" y="3971544"/>
            <a:chExt cx="1643380" cy="2158365"/>
          </a:xfrm>
        </p:grpSpPr>
        <p:sp>
          <p:nvSpPr>
            <p:cNvPr id="25" name="object 25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48411" y="3971544"/>
              <a:ext cx="1643380" cy="2158365"/>
            </a:xfrm>
            <a:custGeom>
              <a:avLst/>
              <a:gdLst/>
              <a:ahLst/>
              <a:cxnLst/>
              <a:rect l="l" t="t" r="r" b="b"/>
              <a:pathLst>
                <a:path w="1643380" h="2158365">
                  <a:moveTo>
                    <a:pt x="1642872" y="0"/>
                  </a:moveTo>
                  <a:lnTo>
                    <a:pt x="0" y="0"/>
                  </a:lnTo>
                  <a:lnTo>
                    <a:pt x="0" y="2157983"/>
                  </a:lnTo>
                  <a:lnTo>
                    <a:pt x="1642872" y="215798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248411" y="1840992"/>
            <a:ext cx="1643380" cy="1430020"/>
            <a:chOff x="248411" y="1840992"/>
            <a:chExt cx="1643380" cy="1430020"/>
          </a:xfrm>
        </p:grpSpPr>
        <p:sp>
          <p:nvSpPr>
            <p:cNvPr id="35" name="object 35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48411" y="1840992"/>
              <a:ext cx="1643380" cy="1430020"/>
            </a:xfrm>
            <a:custGeom>
              <a:avLst/>
              <a:gdLst/>
              <a:ahLst/>
              <a:cxnLst/>
              <a:rect l="l" t="t" r="r" b="b"/>
              <a:pathLst>
                <a:path w="1643380" h="1430020">
                  <a:moveTo>
                    <a:pt x="1642872" y="0"/>
                  </a:moveTo>
                  <a:lnTo>
                    <a:pt x="0" y="0"/>
                  </a:lnTo>
                  <a:lnTo>
                    <a:pt x="0" y="1429512"/>
                  </a:lnTo>
                  <a:lnTo>
                    <a:pt x="1642872" y="1429512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338327" y="3346703"/>
            <a:ext cx="1463040" cy="548640"/>
            <a:chOff x="338327" y="3346703"/>
            <a:chExt cx="1463040" cy="548640"/>
          </a:xfrm>
        </p:grpSpPr>
        <p:sp>
          <p:nvSpPr>
            <p:cNvPr id="43" name="object 43"/>
            <p:cNvSpPr/>
            <p:nvPr/>
          </p:nvSpPr>
          <p:spPr>
            <a:xfrm>
              <a:off x="338327" y="3346703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9239" y="3569842"/>
              <a:ext cx="992098" cy="137287"/>
            </a:xfrm>
            <a:prstGeom prst="rect">
              <a:avLst/>
            </a:prstGeom>
          </p:spPr>
        </p:pic>
      </p:grpSp>
      <p:sp>
        <p:nvSpPr>
          <p:cNvPr id="45" name="object 45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4334" y="257378"/>
            <a:ext cx="53238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75" dirty="0"/>
              <a:t>RANDOM</a:t>
            </a:r>
            <a:r>
              <a:rPr spc="-405" dirty="0"/>
              <a:t> </a:t>
            </a:r>
            <a:r>
              <a:rPr spc="225" dirty="0"/>
              <a:t>NUMBER</a:t>
            </a:r>
            <a:r>
              <a:rPr spc="-405" dirty="0"/>
              <a:t> </a:t>
            </a:r>
            <a:r>
              <a:rPr spc="125" dirty="0"/>
              <a:t>ARRAYS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444497"/>
            <a:ext cx="812609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create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30" dirty="0">
                <a:solidFill>
                  <a:srgbClr val="404040"/>
                </a:solidFill>
                <a:latin typeface="Tahoma"/>
                <a:cs typeface="Tahoma"/>
              </a:rPr>
              <a:t>random</a:t>
            </a:r>
            <a:r>
              <a:rPr sz="2000" b="1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35" dirty="0">
                <a:solidFill>
                  <a:srgbClr val="404040"/>
                </a:solidFill>
                <a:latin typeface="Tahoma"/>
                <a:cs typeface="Tahoma"/>
              </a:rPr>
              <a:t>number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variety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distributions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using </a:t>
            </a:r>
            <a:r>
              <a:rPr sz="2000" spc="-6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functions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methods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i="1" spc="-150" dirty="0">
                <a:solidFill>
                  <a:srgbClr val="404040"/>
                </a:solidFill>
                <a:latin typeface="Trebuchet MS"/>
                <a:cs typeface="Trebuchet MS"/>
              </a:rPr>
              <a:t>(great</a:t>
            </a:r>
            <a:r>
              <a:rPr sz="2000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i="1" spc="-165" dirty="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sz="2000" i="1" spc="-2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i="1" spc="-110" dirty="0">
                <a:solidFill>
                  <a:srgbClr val="404040"/>
                </a:solidFill>
                <a:latin typeface="Trebuchet MS"/>
                <a:cs typeface="Trebuchet MS"/>
              </a:rPr>
              <a:t>sampling</a:t>
            </a:r>
            <a:r>
              <a:rPr sz="2000" i="1" spc="-2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i="1" spc="-75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2000" i="1" spc="-2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i="1" spc="-125" dirty="0">
                <a:solidFill>
                  <a:srgbClr val="404040"/>
                </a:solidFill>
                <a:latin typeface="Trebuchet MS"/>
                <a:cs typeface="Trebuchet MS"/>
              </a:rPr>
              <a:t>simulation!)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8411" y="3971544"/>
            <a:ext cx="1643380" cy="2158365"/>
            <a:chOff x="248411" y="3971544"/>
            <a:chExt cx="1643380" cy="2158365"/>
          </a:xfrm>
        </p:grpSpPr>
        <p:sp>
          <p:nvSpPr>
            <p:cNvPr id="9" name="object 9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8411" y="3971544"/>
              <a:ext cx="1643380" cy="2158365"/>
            </a:xfrm>
            <a:custGeom>
              <a:avLst/>
              <a:gdLst/>
              <a:ahLst/>
              <a:cxnLst/>
              <a:rect l="l" t="t" r="r" b="b"/>
              <a:pathLst>
                <a:path w="1643380" h="2158365">
                  <a:moveTo>
                    <a:pt x="1642872" y="0"/>
                  </a:moveTo>
                  <a:lnTo>
                    <a:pt x="0" y="0"/>
                  </a:lnTo>
                  <a:lnTo>
                    <a:pt x="0" y="2157983"/>
                  </a:lnTo>
                  <a:lnTo>
                    <a:pt x="1642872" y="215798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48411" y="1840992"/>
            <a:ext cx="1643380" cy="1430020"/>
            <a:chOff x="248411" y="1840992"/>
            <a:chExt cx="1643380" cy="1430020"/>
          </a:xfrm>
        </p:grpSpPr>
        <p:sp>
          <p:nvSpPr>
            <p:cNvPr id="19" name="object 19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48411" y="1840992"/>
              <a:ext cx="1643380" cy="1430020"/>
            </a:xfrm>
            <a:custGeom>
              <a:avLst/>
              <a:gdLst/>
              <a:ahLst/>
              <a:cxnLst/>
              <a:rect l="l" t="t" r="r" b="b"/>
              <a:pathLst>
                <a:path w="1643380" h="1430020">
                  <a:moveTo>
                    <a:pt x="1642872" y="0"/>
                  </a:moveTo>
                  <a:lnTo>
                    <a:pt x="0" y="0"/>
                  </a:lnTo>
                  <a:lnTo>
                    <a:pt x="0" y="1429512"/>
                  </a:lnTo>
                  <a:lnTo>
                    <a:pt x="1642872" y="1429512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38327" y="3346703"/>
            <a:ext cx="1463040" cy="548640"/>
            <a:chOff x="338327" y="3346703"/>
            <a:chExt cx="1463040" cy="548640"/>
          </a:xfrm>
        </p:grpSpPr>
        <p:sp>
          <p:nvSpPr>
            <p:cNvPr id="27" name="object 27"/>
            <p:cNvSpPr/>
            <p:nvPr/>
          </p:nvSpPr>
          <p:spPr>
            <a:xfrm>
              <a:off x="338327" y="3346703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2"/>
              <a:ext cx="992098" cy="137287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2694432" y="2773679"/>
            <a:ext cx="1638300" cy="548640"/>
            <a:chOff x="2694432" y="2773679"/>
            <a:chExt cx="1638300" cy="548640"/>
          </a:xfrm>
        </p:grpSpPr>
        <p:sp>
          <p:nvSpPr>
            <p:cNvPr id="31" name="object 31"/>
            <p:cNvSpPr/>
            <p:nvPr/>
          </p:nvSpPr>
          <p:spPr>
            <a:xfrm>
              <a:off x="2694432" y="2773679"/>
              <a:ext cx="1638300" cy="548640"/>
            </a:xfrm>
            <a:custGeom>
              <a:avLst/>
              <a:gdLst/>
              <a:ahLst/>
              <a:cxnLst/>
              <a:rect l="l" t="t" r="r" b="b"/>
              <a:pathLst>
                <a:path w="1638300" h="548639">
                  <a:moveTo>
                    <a:pt x="163830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548640"/>
                  </a:lnTo>
                  <a:lnTo>
                    <a:pt x="1546859" y="548640"/>
                  </a:lnTo>
                  <a:lnTo>
                    <a:pt x="1582471" y="541460"/>
                  </a:lnTo>
                  <a:lnTo>
                    <a:pt x="1611534" y="521874"/>
                  </a:lnTo>
                  <a:lnTo>
                    <a:pt x="1631120" y="492811"/>
                  </a:lnTo>
                  <a:lnTo>
                    <a:pt x="1638300" y="457200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73629" y="2957448"/>
              <a:ext cx="1285367" cy="23495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408932" y="2773679"/>
            <a:ext cx="4663440" cy="5486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Creates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200" i="1" spc="-114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random</a:t>
            </a:r>
            <a:r>
              <a:rPr sz="12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number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generator</a:t>
            </a:r>
            <a:r>
              <a:rPr sz="12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95" dirty="0">
                <a:solidFill>
                  <a:srgbClr val="252525"/>
                </a:solidFill>
                <a:latin typeface="Trebuchet MS"/>
                <a:cs typeface="Trebuchet MS"/>
              </a:rPr>
              <a:t>(the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seed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is</a:t>
            </a:r>
            <a:r>
              <a:rPr sz="1200" i="1" spc="-11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for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reproducibility)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28835" y="2913329"/>
            <a:ext cx="18427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20" dirty="0">
                <a:solidFill>
                  <a:srgbClr val="404040"/>
                </a:solidFill>
                <a:latin typeface="Tahoma"/>
                <a:cs typeface="Tahoma"/>
              </a:rPr>
              <a:t>np.default</a:t>
            </a:r>
            <a:r>
              <a:rPr sz="1600" b="1" spc="-160" dirty="0">
                <a:solidFill>
                  <a:srgbClr val="404040"/>
                </a:solidFill>
                <a:latin typeface="Tahoma"/>
                <a:cs typeface="Tahoma"/>
              </a:rPr>
              <a:t>_</a:t>
            </a:r>
            <a:r>
              <a:rPr sz="1600" b="1" spc="-5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600" b="1" spc="-150" dirty="0">
                <a:solidFill>
                  <a:srgbClr val="404040"/>
                </a:solidFill>
                <a:latin typeface="Tahoma"/>
                <a:cs typeface="Tahoma"/>
              </a:rPr>
              <a:t>ng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sz="1600" b="1" i="1" spc="-100" dirty="0">
                <a:solidFill>
                  <a:srgbClr val="4471C4"/>
                </a:solidFill>
                <a:latin typeface="Trebuchet MS"/>
                <a:cs typeface="Trebuchet MS"/>
              </a:rPr>
              <a:t>see</a:t>
            </a:r>
            <a:r>
              <a:rPr sz="1600" b="1" i="1" spc="-125" dirty="0">
                <a:solidFill>
                  <a:srgbClr val="4471C4"/>
                </a:solidFill>
                <a:latin typeface="Trebuchet MS"/>
                <a:cs typeface="Trebuchet MS"/>
              </a:rPr>
              <a:t>d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694432" y="3473196"/>
            <a:ext cx="1638300" cy="548640"/>
            <a:chOff x="2694432" y="3473196"/>
            <a:chExt cx="1638300" cy="548640"/>
          </a:xfrm>
        </p:grpSpPr>
        <p:sp>
          <p:nvSpPr>
            <p:cNvPr id="36" name="object 36"/>
            <p:cNvSpPr/>
            <p:nvPr/>
          </p:nvSpPr>
          <p:spPr>
            <a:xfrm>
              <a:off x="2694432" y="3473196"/>
              <a:ext cx="1638300" cy="548640"/>
            </a:xfrm>
            <a:custGeom>
              <a:avLst/>
              <a:gdLst/>
              <a:ahLst/>
              <a:cxnLst/>
              <a:rect l="l" t="t" r="r" b="b"/>
              <a:pathLst>
                <a:path w="1638300" h="548639">
                  <a:moveTo>
                    <a:pt x="163830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548639"/>
                  </a:lnTo>
                  <a:lnTo>
                    <a:pt x="1546859" y="548639"/>
                  </a:lnTo>
                  <a:lnTo>
                    <a:pt x="1582471" y="541460"/>
                  </a:lnTo>
                  <a:lnTo>
                    <a:pt x="1611534" y="521874"/>
                  </a:lnTo>
                  <a:lnTo>
                    <a:pt x="1631120" y="492811"/>
                  </a:lnTo>
                  <a:lnTo>
                    <a:pt x="1638300" y="457199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86989" y="3658235"/>
              <a:ext cx="853821" cy="19113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408932" y="3476244"/>
            <a:ext cx="4663440" cy="5486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Times New Roman"/>
              <a:cs typeface="Times New Roman"/>
            </a:endParaRPr>
          </a:p>
          <a:p>
            <a:pPr marL="159385">
              <a:lnSpc>
                <a:spcPct val="100000"/>
              </a:lnSpc>
            </a:pP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Returns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n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random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numbers</a:t>
            </a:r>
            <a:r>
              <a:rPr sz="12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95" dirty="0">
                <a:solidFill>
                  <a:srgbClr val="252525"/>
                </a:solidFill>
                <a:latin typeface="Trebuchet MS"/>
                <a:cs typeface="Trebuchet MS"/>
              </a:rPr>
              <a:t>from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252525"/>
                </a:solidFill>
                <a:latin typeface="Trebuchet MS"/>
                <a:cs typeface="Trebuchet MS"/>
              </a:rPr>
              <a:t>uniform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distribution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252525"/>
                </a:solidFill>
                <a:latin typeface="Trebuchet MS"/>
                <a:cs typeface="Trebuchet MS"/>
              </a:rPr>
              <a:t>between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252525"/>
                </a:solidFill>
                <a:latin typeface="Trebuchet MS"/>
                <a:cs typeface="Trebuchet MS"/>
              </a:rPr>
              <a:t>0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252525"/>
                </a:solidFill>
                <a:latin typeface="Trebuchet MS"/>
                <a:cs typeface="Trebuchet MS"/>
              </a:rPr>
              <a:t>and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252525"/>
                </a:solidFill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228835" y="3617467"/>
            <a:ext cx="13119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30" dirty="0">
                <a:solidFill>
                  <a:srgbClr val="404040"/>
                </a:solidFill>
                <a:latin typeface="Tahoma"/>
                <a:cs typeface="Tahoma"/>
              </a:rPr>
              <a:t>rng.random(</a:t>
            </a:r>
            <a:r>
              <a:rPr sz="1600" b="1" i="1" spc="-130" dirty="0">
                <a:solidFill>
                  <a:srgbClr val="4471C4"/>
                </a:solidFill>
                <a:latin typeface="Trebuchet MS"/>
                <a:cs typeface="Trebuchet MS"/>
              </a:rPr>
              <a:t>n</a:t>
            </a:r>
            <a:r>
              <a:rPr sz="1600" b="1" spc="-13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694432" y="4177284"/>
            <a:ext cx="1638300" cy="548640"/>
            <a:chOff x="2694432" y="4177284"/>
            <a:chExt cx="1638300" cy="548640"/>
          </a:xfrm>
        </p:grpSpPr>
        <p:sp>
          <p:nvSpPr>
            <p:cNvPr id="41" name="object 41"/>
            <p:cNvSpPr/>
            <p:nvPr/>
          </p:nvSpPr>
          <p:spPr>
            <a:xfrm>
              <a:off x="2694432" y="4177284"/>
              <a:ext cx="1638300" cy="548640"/>
            </a:xfrm>
            <a:custGeom>
              <a:avLst/>
              <a:gdLst/>
              <a:ahLst/>
              <a:cxnLst/>
              <a:rect l="l" t="t" r="r" b="b"/>
              <a:pathLst>
                <a:path w="1638300" h="548639">
                  <a:moveTo>
                    <a:pt x="163830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548640"/>
                  </a:lnTo>
                  <a:lnTo>
                    <a:pt x="1546859" y="548640"/>
                  </a:lnTo>
                  <a:lnTo>
                    <a:pt x="1582471" y="541460"/>
                  </a:lnTo>
                  <a:lnTo>
                    <a:pt x="1611534" y="521874"/>
                  </a:lnTo>
                  <a:lnTo>
                    <a:pt x="1631120" y="492811"/>
                  </a:lnTo>
                  <a:lnTo>
                    <a:pt x="1638300" y="457200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25089" y="4361561"/>
              <a:ext cx="774064" cy="191134"/>
            </a:xfrm>
            <a:prstGeom prst="rect">
              <a:avLst/>
            </a:prstGeom>
          </p:spPr>
        </p:pic>
      </p:grpSp>
      <p:sp>
        <p:nvSpPr>
          <p:cNvPr id="43" name="object 43"/>
          <p:cNvSpPr/>
          <p:nvPr/>
        </p:nvSpPr>
        <p:spPr>
          <a:xfrm>
            <a:off x="4408932" y="4177284"/>
            <a:ext cx="4663440" cy="548640"/>
          </a:xfrm>
          <a:custGeom>
            <a:avLst/>
            <a:gdLst/>
            <a:ahLst/>
            <a:cxnLst/>
            <a:rect l="l" t="t" r="r" b="b"/>
            <a:pathLst>
              <a:path w="4663440" h="548639">
                <a:moveTo>
                  <a:pt x="4663440" y="0"/>
                </a:moveTo>
                <a:lnTo>
                  <a:pt x="0" y="0"/>
                </a:lnTo>
                <a:lnTo>
                  <a:pt x="0" y="548639"/>
                </a:lnTo>
                <a:lnTo>
                  <a:pt x="4663440" y="548639"/>
                </a:lnTo>
                <a:lnTo>
                  <a:pt x="466344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541011" y="4255389"/>
            <a:ext cx="4398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1775" marR="5080" indent="-1489710">
              <a:lnSpc>
                <a:spcPct val="100000"/>
              </a:lnSpc>
              <a:spcBef>
                <a:spcPts val="100"/>
              </a:spcBef>
            </a:pP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Returns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n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random</a:t>
            </a:r>
            <a:r>
              <a:rPr sz="12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numbers</a:t>
            </a:r>
            <a:r>
              <a:rPr sz="12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95" dirty="0">
                <a:solidFill>
                  <a:srgbClr val="252525"/>
                </a:solidFill>
                <a:latin typeface="Trebuchet MS"/>
                <a:cs typeface="Trebuchet MS"/>
              </a:rPr>
              <a:t>from</a:t>
            </a:r>
            <a:r>
              <a:rPr sz="12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normal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distribution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with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given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mean </a:t>
            </a:r>
            <a:r>
              <a:rPr sz="1200" i="1" spc="-35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252525"/>
                </a:solidFill>
                <a:latin typeface="Trebuchet MS"/>
                <a:cs typeface="Trebuchet MS"/>
              </a:rPr>
              <a:t>and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252525"/>
                </a:solidFill>
                <a:latin typeface="Trebuchet MS"/>
                <a:cs typeface="Trebuchet MS"/>
              </a:rPr>
              <a:t>s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tandard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d</a:t>
            </a:r>
            <a:r>
              <a:rPr sz="1200" i="1" spc="-80" dirty="0">
                <a:solidFill>
                  <a:srgbClr val="252525"/>
                </a:solidFill>
                <a:latin typeface="Trebuchet MS"/>
                <a:cs typeface="Trebuchet MS"/>
              </a:rPr>
              <a:t>eviat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228835" y="4318253"/>
            <a:ext cx="23577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20" dirty="0">
                <a:solidFill>
                  <a:srgbClr val="404040"/>
                </a:solidFill>
                <a:latin typeface="Tahoma"/>
                <a:cs typeface="Tahoma"/>
              </a:rPr>
              <a:t>rng.n</a:t>
            </a:r>
            <a:r>
              <a:rPr sz="1600" b="1" spc="-100" dirty="0">
                <a:solidFill>
                  <a:srgbClr val="404040"/>
                </a:solidFill>
                <a:latin typeface="Tahoma"/>
                <a:cs typeface="Tahoma"/>
              </a:rPr>
              <a:t>ormal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sz="1600" b="1" i="1" spc="-110" dirty="0">
                <a:solidFill>
                  <a:srgbClr val="4471C4"/>
                </a:solidFill>
                <a:latin typeface="Trebuchet MS"/>
                <a:cs typeface="Trebuchet MS"/>
              </a:rPr>
              <a:t>m</a:t>
            </a:r>
            <a:r>
              <a:rPr sz="1600" b="1" i="1" spc="-80" dirty="0">
                <a:solidFill>
                  <a:srgbClr val="4471C4"/>
                </a:solidFill>
                <a:latin typeface="Trebuchet MS"/>
                <a:cs typeface="Trebuchet MS"/>
              </a:rPr>
              <a:t>e</a:t>
            </a:r>
            <a:r>
              <a:rPr sz="1600" b="1" i="1" spc="-90" dirty="0">
                <a:solidFill>
                  <a:srgbClr val="4471C4"/>
                </a:solidFill>
                <a:latin typeface="Trebuchet MS"/>
                <a:cs typeface="Trebuchet MS"/>
              </a:rPr>
              <a:t>an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9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i="1" spc="-110" dirty="0">
                <a:solidFill>
                  <a:srgbClr val="4471C4"/>
                </a:solidFill>
                <a:latin typeface="Trebuchet MS"/>
                <a:cs typeface="Trebuchet MS"/>
              </a:rPr>
              <a:t>td</a:t>
            </a:r>
            <a:r>
              <a:rPr sz="1600" b="1" i="1" spc="-125" dirty="0">
                <a:solidFill>
                  <a:srgbClr val="4471C4"/>
                </a:solidFill>
                <a:latin typeface="Trebuchet MS"/>
                <a:cs typeface="Trebuchet MS"/>
              </a:rPr>
              <a:t>e</a:t>
            </a:r>
            <a:r>
              <a:rPr sz="1600" b="1" i="1" spc="-105" dirty="0">
                <a:solidFill>
                  <a:srgbClr val="4471C4"/>
                </a:solidFill>
                <a:latin typeface="Trebuchet MS"/>
                <a:cs typeface="Trebuchet MS"/>
              </a:rPr>
              <a:t>v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 </a:t>
            </a:r>
            <a:r>
              <a:rPr sz="1600" b="1" i="1" spc="-50" dirty="0">
                <a:solidFill>
                  <a:srgbClr val="4471C4"/>
                </a:solidFill>
                <a:latin typeface="Trebuchet MS"/>
                <a:cs typeface="Trebuchet MS"/>
              </a:rPr>
              <a:t>n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554216" y="5036946"/>
            <a:ext cx="22898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200" i="1" spc="40" dirty="0">
                <a:solidFill>
                  <a:srgbClr val="404040"/>
                </a:solidFill>
                <a:latin typeface="Trebuchet MS"/>
                <a:cs typeface="Trebuchet MS"/>
              </a:rPr>
              <a:t>'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ng</a:t>
            </a:r>
            <a:r>
              <a:rPr sz="1200" i="1" spc="50" dirty="0">
                <a:solidFill>
                  <a:srgbClr val="404040"/>
                </a:solidFill>
                <a:latin typeface="Trebuchet MS"/>
                <a:cs typeface="Trebuchet MS"/>
              </a:rPr>
              <a:t>'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st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vari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ab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am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endParaRPr sz="12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default_rng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number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generator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922257" y="4645914"/>
            <a:ext cx="506730" cy="558165"/>
          </a:xfrm>
          <a:custGeom>
            <a:avLst/>
            <a:gdLst/>
            <a:ahLst/>
            <a:cxnLst/>
            <a:rect l="l" t="t" r="r" b="b"/>
            <a:pathLst>
              <a:path w="506729" h="558164">
                <a:moveTo>
                  <a:pt x="458810" y="76071"/>
                </a:moveTo>
                <a:lnTo>
                  <a:pt x="457453" y="135255"/>
                </a:lnTo>
                <a:lnTo>
                  <a:pt x="454025" y="200025"/>
                </a:lnTo>
                <a:lnTo>
                  <a:pt x="447928" y="261493"/>
                </a:lnTo>
                <a:lnTo>
                  <a:pt x="438276" y="318388"/>
                </a:lnTo>
                <a:lnTo>
                  <a:pt x="424434" y="369569"/>
                </a:lnTo>
                <a:lnTo>
                  <a:pt x="405511" y="413893"/>
                </a:lnTo>
                <a:lnTo>
                  <a:pt x="380873" y="450596"/>
                </a:lnTo>
                <a:lnTo>
                  <a:pt x="349758" y="479425"/>
                </a:lnTo>
                <a:lnTo>
                  <a:pt x="312293" y="501269"/>
                </a:lnTo>
                <a:lnTo>
                  <a:pt x="269240" y="517144"/>
                </a:lnTo>
                <a:lnTo>
                  <a:pt x="221234" y="527812"/>
                </a:lnTo>
                <a:lnTo>
                  <a:pt x="169418" y="534288"/>
                </a:lnTo>
                <a:lnTo>
                  <a:pt x="114681" y="537718"/>
                </a:lnTo>
                <a:lnTo>
                  <a:pt x="57912" y="538861"/>
                </a:lnTo>
                <a:lnTo>
                  <a:pt x="0" y="539115"/>
                </a:lnTo>
                <a:lnTo>
                  <a:pt x="0" y="558165"/>
                </a:lnTo>
                <a:lnTo>
                  <a:pt x="57912" y="557911"/>
                </a:lnTo>
                <a:lnTo>
                  <a:pt x="115062" y="556768"/>
                </a:lnTo>
                <a:lnTo>
                  <a:pt x="170815" y="553338"/>
                </a:lnTo>
                <a:lnTo>
                  <a:pt x="224027" y="546608"/>
                </a:lnTo>
                <a:lnTo>
                  <a:pt x="273812" y="535559"/>
                </a:lnTo>
                <a:lnTo>
                  <a:pt x="319532" y="518922"/>
                </a:lnTo>
                <a:lnTo>
                  <a:pt x="360172" y="495427"/>
                </a:lnTo>
                <a:lnTo>
                  <a:pt x="394589" y="463804"/>
                </a:lnTo>
                <a:lnTo>
                  <a:pt x="421894" y="423672"/>
                </a:lnTo>
                <a:lnTo>
                  <a:pt x="442214" y="376300"/>
                </a:lnTo>
                <a:lnTo>
                  <a:pt x="456819" y="322834"/>
                </a:lnTo>
                <a:lnTo>
                  <a:pt x="466725" y="264287"/>
                </a:lnTo>
                <a:lnTo>
                  <a:pt x="472948" y="201675"/>
                </a:lnTo>
                <a:lnTo>
                  <a:pt x="476503" y="136144"/>
                </a:lnTo>
                <a:lnTo>
                  <a:pt x="477868" y="76325"/>
                </a:lnTo>
                <a:lnTo>
                  <a:pt x="458810" y="76071"/>
                </a:lnTo>
                <a:close/>
              </a:path>
              <a:path w="506729" h="558164">
                <a:moveTo>
                  <a:pt x="499967" y="63246"/>
                </a:moveTo>
                <a:lnTo>
                  <a:pt x="459105" y="63246"/>
                </a:lnTo>
                <a:lnTo>
                  <a:pt x="478155" y="63754"/>
                </a:lnTo>
                <a:lnTo>
                  <a:pt x="477868" y="76325"/>
                </a:lnTo>
                <a:lnTo>
                  <a:pt x="506475" y="76708"/>
                </a:lnTo>
                <a:lnTo>
                  <a:pt x="499967" y="63246"/>
                </a:lnTo>
                <a:close/>
              </a:path>
              <a:path w="506729" h="558164">
                <a:moveTo>
                  <a:pt x="459105" y="63246"/>
                </a:moveTo>
                <a:lnTo>
                  <a:pt x="458810" y="76071"/>
                </a:lnTo>
                <a:lnTo>
                  <a:pt x="477868" y="76325"/>
                </a:lnTo>
                <a:lnTo>
                  <a:pt x="478155" y="63754"/>
                </a:lnTo>
                <a:lnTo>
                  <a:pt x="459105" y="63246"/>
                </a:lnTo>
                <a:close/>
              </a:path>
              <a:path w="506729" h="558164">
                <a:moveTo>
                  <a:pt x="469392" y="0"/>
                </a:moveTo>
                <a:lnTo>
                  <a:pt x="430402" y="75692"/>
                </a:lnTo>
                <a:lnTo>
                  <a:pt x="458810" y="76071"/>
                </a:lnTo>
                <a:lnTo>
                  <a:pt x="459105" y="63246"/>
                </a:lnTo>
                <a:lnTo>
                  <a:pt x="499967" y="63246"/>
                </a:lnTo>
                <a:lnTo>
                  <a:pt x="469392" y="0"/>
                </a:lnTo>
                <a:close/>
              </a:path>
            </a:pathLst>
          </a:custGeom>
          <a:solidFill>
            <a:srgbClr val="1FE1D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21279" y="4125340"/>
            <a:ext cx="5645150" cy="1253490"/>
            <a:chOff x="2621279" y="4125340"/>
            <a:chExt cx="5645150" cy="1253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5279" y="4179024"/>
              <a:ext cx="158613" cy="771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279" y="4137659"/>
              <a:ext cx="5462016" cy="12374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54923" y="4128515"/>
              <a:ext cx="108585" cy="1247140"/>
            </a:xfrm>
            <a:custGeom>
              <a:avLst/>
              <a:gdLst/>
              <a:ahLst/>
              <a:cxnLst/>
              <a:rect l="l" t="t" r="r" b="b"/>
              <a:pathLst>
                <a:path w="108584" h="1247139">
                  <a:moveTo>
                    <a:pt x="0" y="1246631"/>
                  </a:moveTo>
                  <a:lnTo>
                    <a:pt x="21044" y="1242730"/>
                  </a:lnTo>
                  <a:lnTo>
                    <a:pt x="38242" y="1232090"/>
                  </a:lnTo>
                  <a:lnTo>
                    <a:pt x="49845" y="1216306"/>
                  </a:lnTo>
                  <a:lnTo>
                    <a:pt x="54101" y="1196974"/>
                  </a:lnTo>
                  <a:lnTo>
                    <a:pt x="54101" y="437006"/>
                  </a:lnTo>
                  <a:lnTo>
                    <a:pt x="58358" y="417695"/>
                  </a:lnTo>
                  <a:lnTo>
                    <a:pt x="69961" y="401954"/>
                  </a:lnTo>
                  <a:lnTo>
                    <a:pt x="87159" y="391358"/>
                  </a:lnTo>
                  <a:lnTo>
                    <a:pt x="108203" y="387476"/>
                  </a:lnTo>
                  <a:lnTo>
                    <a:pt x="87159" y="383575"/>
                  </a:lnTo>
                  <a:lnTo>
                    <a:pt x="69961" y="372935"/>
                  </a:lnTo>
                  <a:lnTo>
                    <a:pt x="58358" y="357151"/>
                  </a:lnTo>
                  <a:lnTo>
                    <a:pt x="54101" y="337819"/>
                  </a:lnTo>
                  <a:lnTo>
                    <a:pt x="54101" y="49656"/>
                  </a:lnTo>
                  <a:lnTo>
                    <a:pt x="49845" y="30325"/>
                  </a:lnTo>
                  <a:lnTo>
                    <a:pt x="38242" y="14541"/>
                  </a:lnTo>
                  <a:lnTo>
                    <a:pt x="21044" y="3901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34334" y="257378"/>
            <a:ext cx="53238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75" dirty="0"/>
              <a:t>RANDOM</a:t>
            </a:r>
            <a:r>
              <a:rPr spc="-405" dirty="0"/>
              <a:t> </a:t>
            </a:r>
            <a:r>
              <a:rPr spc="225" dirty="0"/>
              <a:t>NUMBER</a:t>
            </a:r>
            <a:r>
              <a:rPr spc="-405" dirty="0"/>
              <a:t> </a:t>
            </a:r>
            <a:r>
              <a:rPr spc="125" dirty="0"/>
              <a:t>ARRAYS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691764" y="1444497"/>
            <a:ext cx="812609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create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30" dirty="0">
                <a:solidFill>
                  <a:srgbClr val="404040"/>
                </a:solidFill>
                <a:latin typeface="Tahoma"/>
                <a:cs typeface="Tahoma"/>
              </a:rPr>
              <a:t>random</a:t>
            </a:r>
            <a:r>
              <a:rPr sz="2000" b="1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35" dirty="0">
                <a:solidFill>
                  <a:srgbClr val="404040"/>
                </a:solidFill>
                <a:latin typeface="Tahoma"/>
                <a:cs typeface="Tahoma"/>
              </a:rPr>
              <a:t>number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variety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distributions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using </a:t>
            </a:r>
            <a:r>
              <a:rPr sz="2000" spc="-6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functions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methods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i="1" spc="-150" dirty="0">
                <a:solidFill>
                  <a:srgbClr val="404040"/>
                </a:solidFill>
                <a:latin typeface="Trebuchet MS"/>
                <a:cs typeface="Trebuchet MS"/>
              </a:rPr>
              <a:t>(great</a:t>
            </a:r>
            <a:r>
              <a:rPr sz="2000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i="1" spc="-165" dirty="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sz="2000" i="1" spc="-2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i="1" spc="-110" dirty="0">
                <a:solidFill>
                  <a:srgbClr val="404040"/>
                </a:solidFill>
                <a:latin typeface="Trebuchet MS"/>
                <a:cs typeface="Trebuchet MS"/>
              </a:rPr>
              <a:t>sampling</a:t>
            </a:r>
            <a:r>
              <a:rPr sz="2000" i="1" spc="-2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i="1" spc="-75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2000" i="1" spc="-2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i="1" spc="-125" dirty="0">
                <a:solidFill>
                  <a:srgbClr val="404040"/>
                </a:solidFill>
                <a:latin typeface="Trebuchet MS"/>
                <a:cs typeface="Trebuchet MS"/>
              </a:rPr>
              <a:t>simulation!)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612135" y="2458085"/>
            <a:ext cx="5655945" cy="1586865"/>
            <a:chOff x="2612135" y="2458085"/>
            <a:chExt cx="5655945" cy="158686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0332" y="2504143"/>
              <a:ext cx="117565" cy="11006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12135" y="2462784"/>
              <a:ext cx="5472684" cy="154228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154923" y="2461260"/>
              <a:ext cx="109855" cy="1580515"/>
            </a:xfrm>
            <a:custGeom>
              <a:avLst/>
              <a:gdLst/>
              <a:ahLst/>
              <a:cxnLst/>
              <a:rect l="l" t="t" r="r" b="b"/>
              <a:pathLst>
                <a:path w="109854" h="1580514">
                  <a:moveTo>
                    <a:pt x="0" y="1580388"/>
                  </a:moveTo>
                  <a:lnTo>
                    <a:pt x="21377" y="1576441"/>
                  </a:lnTo>
                  <a:lnTo>
                    <a:pt x="38814" y="1565671"/>
                  </a:lnTo>
                  <a:lnTo>
                    <a:pt x="50559" y="1549687"/>
                  </a:lnTo>
                  <a:lnTo>
                    <a:pt x="54864" y="1530095"/>
                  </a:lnTo>
                  <a:lnTo>
                    <a:pt x="54864" y="541401"/>
                  </a:lnTo>
                  <a:lnTo>
                    <a:pt x="59168" y="521862"/>
                  </a:lnTo>
                  <a:lnTo>
                    <a:pt x="70913" y="505872"/>
                  </a:lnTo>
                  <a:lnTo>
                    <a:pt x="88350" y="495073"/>
                  </a:lnTo>
                  <a:lnTo>
                    <a:pt x="109727" y="491109"/>
                  </a:lnTo>
                  <a:lnTo>
                    <a:pt x="88350" y="487162"/>
                  </a:lnTo>
                  <a:lnTo>
                    <a:pt x="70913" y="476392"/>
                  </a:lnTo>
                  <a:lnTo>
                    <a:pt x="59168" y="460408"/>
                  </a:lnTo>
                  <a:lnTo>
                    <a:pt x="54864" y="440816"/>
                  </a:lnTo>
                  <a:lnTo>
                    <a:pt x="54864" y="50291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2574031" y="5602078"/>
            <a:ext cx="8731250" cy="809625"/>
            <a:chOff x="2574031" y="5602078"/>
            <a:chExt cx="8731250" cy="80962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74031" y="5602078"/>
              <a:ext cx="8731005" cy="80948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612136" y="5602224"/>
              <a:ext cx="8659495" cy="728980"/>
            </a:xfrm>
            <a:custGeom>
              <a:avLst/>
              <a:gdLst/>
              <a:ahLst/>
              <a:cxnLst/>
              <a:rect l="l" t="t" r="r" b="b"/>
              <a:pathLst>
                <a:path w="8659495" h="728979">
                  <a:moveTo>
                    <a:pt x="8659367" y="0"/>
                  </a:moveTo>
                  <a:lnTo>
                    <a:pt x="144525" y="0"/>
                  </a:lnTo>
                  <a:lnTo>
                    <a:pt x="98820" y="7366"/>
                  </a:lnTo>
                  <a:lnTo>
                    <a:pt x="59143" y="27879"/>
                  </a:lnTo>
                  <a:lnTo>
                    <a:pt x="27866" y="59159"/>
                  </a:lnTo>
                  <a:lnTo>
                    <a:pt x="7361" y="98826"/>
                  </a:lnTo>
                  <a:lnTo>
                    <a:pt x="0" y="144500"/>
                  </a:lnTo>
                  <a:lnTo>
                    <a:pt x="0" y="728471"/>
                  </a:lnTo>
                  <a:lnTo>
                    <a:pt x="8514842" y="728471"/>
                  </a:lnTo>
                  <a:lnTo>
                    <a:pt x="8560547" y="721105"/>
                  </a:lnTo>
                  <a:lnTo>
                    <a:pt x="8600224" y="700592"/>
                  </a:lnTo>
                  <a:lnTo>
                    <a:pt x="8631501" y="669312"/>
                  </a:lnTo>
                  <a:lnTo>
                    <a:pt x="8652006" y="629645"/>
                  </a:lnTo>
                  <a:lnTo>
                    <a:pt x="8659367" y="583971"/>
                  </a:lnTo>
                  <a:lnTo>
                    <a:pt x="8659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63290" y="5732475"/>
            <a:ext cx="7428230" cy="481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20"/>
              </a:lnSpc>
              <a:spcBef>
                <a:spcPts val="95"/>
              </a:spcBef>
            </a:pPr>
            <a:r>
              <a:rPr sz="1600" b="1" spc="-45" dirty="0">
                <a:solidFill>
                  <a:srgbClr val="404040"/>
                </a:solidFill>
                <a:latin typeface="Tahoma"/>
                <a:cs typeface="Tahoma"/>
              </a:rPr>
              <a:t>PRO</a:t>
            </a:r>
            <a:r>
              <a:rPr sz="16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spc="-130" dirty="0">
                <a:solidFill>
                  <a:srgbClr val="404040"/>
                </a:solidFill>
                <a:latin typeface="Tahoma"/>
                <a:cs typeface="Tahoma"/>
              </a:rPr>
              <a:t>TIP: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Even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though</a:t>
            </a:r>
            <a:r>
              <a:rPr sz="1400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it’s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optional,</a:t>
            </a:r>
            <a:r>
              <a:rPr sz="1400" spc="-1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make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sure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80" dirty="0">
                <a:solidFill>
                  <a:srgbClr val="404040"/>
                </a:solidFill>
                <a:latin typeface="Tahoma"/>
                <a:cs typeface="Tahoma"/>
              </a:rPr>
              <a:t>set</a:t>
            </a:r>
            <a:r>
              <a:rPr sz="1400" b="1" spc="-1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seed</a:t>
            </a:r>
            <a:r>
              <a:rPr sz="1400" b="1" spc="-13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when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generating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random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numbers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ts val="1680"/>
              </a:lnSpc>
            </a:pP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ensure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others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recreate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work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you’ve</a:t>
            </a:r>
            <a:r>
              <a:rPr sz="1400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done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(the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value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seed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less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important)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17292" y="5673852"/>
            <a:ext cx="591311" cy="64008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343645" y="2731770"/>
            <a:ext cx="3420745" cy="83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First,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we're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creating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random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number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generator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seed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12345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assigning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it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'rng'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using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95" dirty="0">
                <a:solidFill>
                  <a:srgbClr val="404040"/>
                </a:solidFill>
                <a:latin typeface="Trebuchet MS"/>
                <a:cs typeface="Trebuchet MS"/>
              </a:rPr>
              <a:t>default_rng</a:t>
            </a:r>
            <a:endParaRPr sz="1200">
              <a:latin typeface="Trebuchet MS"/>
              <a:cs typeface="Trebuchet MS"/>
            </a:endParaRPr>
          </a:p>
          <a:p>
            <a:pPr marL="12700" marR="106045">
              <a:lnSpc>
                <a:spcPct val="100000"/>
              </a:lnSpc>
              <a:spcBef>
                <a:spcPts val="6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en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w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e're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us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ing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b="1" i="1" spc="-65" dirty="0">
                <a:solidFill>
                  <a:srgbClr val="404040"/>
                </a:solidFill>
                <a:latin typeface="Trebuchet MS"/>
                <a:cs typeface="Trebuchet MS"/>
              </a:rPr>
              <a:t>dom</a:t>
            </a:r>
            <a:r>
              <a:rPr sz="12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et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od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on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35" dirty="0">
                <a:solidFill>
                  <a:srgbClr val="404040"/>
                </a:solidFill>
                <a:latin typeface="Trebuchet MS"/>
                <a:cs typeface="Trebuchet MS"/>
              </a:rPr>
              <a:t>'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g</a:t>
            </a:r>
            <a:r>
              <a:rPr sz="1200" i="1" spc="50" dirty="0">
                <a:solidFill>
                  <a:srgbClr val="404040"/>
                </a:solidFill>
                <a:latin typeface="Trebuchet MS"/>
                <a:cs typeface="Trebuchet MS"/>
              </a:rPr>
              <a:t>'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et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ur</a:t>
            </a:r>
            <a:r>
              <a:rPr sz="1200" i="1" spc="-30" dirty="0">
                <a:solidFill>
                  <a:srgbClr val="404040"/>
                </a:solidFill>
                <a:latin typeface="Trebuchet MS"/>
                <a:cs typeface="Trebuchet MS"/>
              </a:rPr>
              <a:t>n 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10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be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43645" y="4300854"/>
            <a:ext cx="35229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5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we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'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us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ing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no</a:t>
            </a:r>
            <a:r>
              <a:rPr sz="1200" b="1" i="1" spc="-6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mal</a:t>
            </a:r>
            <a:r>
              <a:rPr sz="12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et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od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50" dirty="0">
                <a:solidFill>
                  <a:srgbClr val="404040"/>
                </a:solidFill>
                <a:latin typeface="Trebuchet MS"/>
                <a:cs typeface="Trebuchet MS"/>
              </a:rPr>
              <a:t>'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g</a:t>
            </a:r>
            <a:r>
              <a:rPr sz="1200" i="1" spc="50" dirty="0">
                <a:solidFill>
                  <a:srgbClr val="404040"/>
                </a:solidFill>
                <a:latin typeface="Trebuchet MS"/>
                <a:cs typeface="Trebuchet MS"/>
              </a:rPr>
              <a:t>'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et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ur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an 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array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10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random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numbers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from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normal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distribution </a:t>
            </a:r>
            <a:r>
              <a:rPr sz="1200" i="1" spc="-3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ean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5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60" dirty="0">
                <a:solidFill>
                  <a:srgbClr val="404040"/>
                </a:solidFill>
                <a:latin typeface="Trebuchet MS"/>
                <a:cs typeface="Trebuchet MS"/>
              </a:rPr>
              <a:t>t.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deviati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48411" y="3971544"/>
            <a:ext cx="1643380" cy="2158365"/>
            <a:chOff x="248411" y="3971544"/>
            <a:chExt cx="1643380" cy="2158365"/>
          </a:xfrm>
        </p:grpSpPr>
        <p:sp>
          <p:nvSpPr>
            <p:cNvPr id="24" name="object 24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48411" y="3971544"/>
              <a:ext cx="1643380" cy="2158365"/>
            </a:xfrm>
            <a:custGeom>
              <a:avLst/>
              <a:gdLst/>
              <a:ahLst/>
              <a:cxnLst/>
              <a:rect l="l" t="t" r="r" b="b"/>
              <a:pathLst>
                <a:path w="1643380" h="2158365">
                  <a:moveTo>
                    <a:pt x="1642872" y="0"/>
                  </a:moveTo>
                  <a:lnTo>
                    <a:pt x="0" y="0"/>
                  </a:lnTo>
                  <a:lnTo>
                    <a:pt x="0" y="2157983"/>
                  </a:lnTo>
                  <a:lnTo>
                    <a:pt x="1642872" y="215798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248411" y="1840992"/>
            <a:ext cx="1643380" cy="1430020"/>
            <a:chOff x="248411" y="1840992"/>
            <a:chExt cx="1643380" cy="1430020"/>
          </a:xfrm>
        </p:grpSpPr>
        <p:sp>
          <p:nvSpPr>
            <p:cNvPr id="34" name="object 34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48411" y="1840992"/>
              <a:ext cx="1643380" cy="1430020"/>
            </a:xfrm>
            <a:custGeom>
              <a:avLst/>
              <a:gdLst/>
              <a:ahLst/>
              <a:cxnLst/>
              <a:rect l="l" t="t" r="r" b="b"/>
              <a:pathLst>
                <a:path w="1643380" h="1430020">
                  <a:moveTo>
                    <a:pt x="1642872" y="0"/>
                  </a:moveTo>
                  <a:lnTo>
                    <a:pt x="0" y="0"/>
                  </a:lnTo>
                  <a:lnTo>
                    <a:pt x="0" y="1429512"/>
                  </a:lnTo>
                  <a:lnTo>
                    <a:pt x="1642872" y="1429512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338327" y="3346703"/>
            <a:ext cx="1463040" cy="548640"/>
            <a:chOff x="338327" y="3346703"/>
            <a:chExt cx="1463040" cy="548640"/>
          </a:xfrm>
        </p:grpSpPr>
        <p:sp>
          <p:nvSpPr>
            <p:cNvPr id="42" name="object 42"/>
            <p:cNvSpPr/>
            <p:nvPr/>
          </p:nvSpPr>
          <p:spPr>
            <a:xfrm>
              <a:off x="338327" y="3346703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9239" y="3569842"/>
              <a:ext cx="992098" cy="137287"/>
            </a:xfrm>
            <a:prstGeom prst="rect">
              <a:avLst/>
            </a:prstGeom>
          </p:spPr>
        </p:pic>
      </p:grpSp>
      <p:sp>
        <p:nvSpPr>
          <p:cNvPr id="44" name="object 44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5417" y="257378"/>
            <a:ext cx="628205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30" dirty="0">
                <a:latin typeface="Tahoma"/>
                <a:cs typeface="Tahoma"/>
              </a:rPr>
              <a:t>ASSIGNMEN</a:t>
            </a:r>
            <a:r>
              <a:rPr b="1" spc="-125" dirty="0">
                <a:latin typeface="Tahoma"/>
                <a:cs typeface="Tahoma"/>
              </a:rPr>
              <a:t>T</a:t>
            </a:r>
            <a:r>
              <a:rPr spc="-325" dirty="0"/>
              <a:t>:</a:t>
            </a:r>
            <a:r>
              <a:rPr spc="-420" dirty="0"/>
              <a:t> </a:t>
            </a:r>
            <a:r>
              <a:rPr spc="170" dirty="0"/>
              <a:t>ARRAY</a:t>
            </a:r>
            <a:r>
              <a:rPr spc="-409" dirty="0"/>
              <a:t> </a:t>
            </a:r>
            <a:r>
              <a:rPr spc="130" dirty="0"/>
              <a:t>CREATION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133968" y="1463420"/>
            <a:ext cx="16986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Resu</a:t>
            </a:r>
            <a:r>
              <a:rPr sz="20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20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b="1" i="1" spc="-135" dirty="0">
                <a:solidFill>
                  <a:srgbClr val="404040"/>
                </a:solidFill>
                <a:latin typeface="Trebuchet MS"/>
                <a:cs typeface="Trebuchet MS"/>
              </a:rPr>
              <a:t>review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449557" y="1537707"/>
            <a:ext cx="5509895" cy="5100955"/>
            <a:chOff x="449557" y="1537707"/>
            <a:chExt cx="5509895" cy="510095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57" y="1537707"/>
              <a:ext cx="5509305" cy="510084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7680" y="1537716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R="171450" algn="ctr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R="535940" algn="ctr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17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R="182245" algn="ctr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6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12" name="object 12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2880">
              <a:lnSpc>
                <a:spcPct val="100000"/>
              </a:lnSpc>
            </a:pP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ks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elp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la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time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I’m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ta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ting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de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tand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</a:pPr>
            <a:r>
              <a:rPr sz="1400" spc="114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rr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ays!</a:t>
            </a:r>
            <a:endParaRPr sz="1400">
              <a:latin typeface="Tahoma"/>
              <a:cs typeface="Tahoma"/>
            </a:endParaRPr>
          </a:p>
          <a:p>
            <a:pPr marL="182880" marR="321310" algn="just">
              <a:lnSpc>
                <a:spcPct val="100000"/>
              </a:lnSpc>
              <a:spcBef>
                <a:spcPts val="1200"/>
              </a:spcBef>
            </a:pP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there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any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fun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ti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ns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that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eat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ays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so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we 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don’t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have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convert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Python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list?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Recreate</a:t>
            </a:r>
            <a:r>
              <a:rPr sz="14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array </a:t>
            </a:r>
            <a:r>
              <a:rPr sz="1400" spc="-43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first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assignment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but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make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it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5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rows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by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2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columns.</a:t>
            </a:r>
            <a:endParaRPr sz="1400">
              <a:latin typeface="Tahoma"/>
              <a:cs typeface="Tahoma"/>
            </a:endParaRPr>
          </a:p>
          <a:p>
            <a:pPr marL="182880" marR="182245">
              <a:lnSpc>
                <a:spcPct val="100000"/>
              </a:lnSpc>
              <a:spcBef>
                <a:spcPts val="1200"/>
              </a:spcBef>
            </a:pP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Once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you’ve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done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that,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create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an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array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random numbers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between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0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3x3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shape.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14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scientists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has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been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asking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about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so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want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make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sure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it’s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possible.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5"/>
              </a:spcBef>
            </a:pP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630923" y="2106167"/>
            <a:ext cx="4703445" cy="4038600"/>
            <a:chOff x="6630923" y="2106167"/>
            <a:chExt cx="4703445" cy="403860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0923" y="2106167"/>
              <a:ext cx="4703063" cy="183641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0923" y="3942588"/>
              <a:ext cx="4703063" cy="22021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20839" y="2179319"/>
              <a:ext cx="4475988" cy="5989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0839" y="4066032"/>
              <a:ext cx="4056888" cy="105765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5832" y="257378"/>
            <a:ext cx="57200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95" dirty="0">
                <a:latin typeface="Tahoma"/>
                <a:cs typeface="Tahoma"/>
              </a:rPr>
              <a:t>S</a:t>
            </a:r>
            <a:r>
              <a:rPr b="1" spc="-125" dirty="0">
                <a:latin typeface="Tahoma"/>
                <a:cs typeface="Tahoma"/>
              </a:rPr>
              <a:t>O</a:t>
            </a:r>
            <a:r>
              <a:rPr b="1" spc="-120" dirty="0">
                <a:latin typeface="Tahoma"/>
                <a:cs typeface="Tahoma"/>
              </a:rPr>
              <a:t>LUTIO</a:t>
            </a:r>
            <a:r>
              <a:rPr b="1" spc="-165" dirty="0">
                <a:latin typeface="Tahoma"/>
                <a:cs typeface="Tahoma"/>
              </a:rPr>
              <a:t>N</a:t>
            </a:r>
            <a:r>
              <a:rPr spc="-325" dirty="0"/>
              <a:t>:</a:t>
            </a:r>
            <a:r>
              <a:rPr spc="-395" dirty="0"/>
              <a:t> </a:t>
            </a:r>
            <a:r>
              <a:rPr spc="170" dirty="0"/>
              <a:t>ARRAY</a:t>
            </a:r>
            <a:r>
              <a:rPr spc="-409" dirty="0"/>
              <a:t> </a:t>
            </a:r>
            <a:r>
              <a:rPr spc="130" dirty="0"/>
              <a:t>CREATION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36077" y="1463420"/>
            <a:ext cx="1494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Sol</a:t>
            </a:r>
            <a:r>
              <a:rPr sz="20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20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2000" b="1" i="1" spc="-18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b="1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Code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630923" y="2106167"/>
            <a:ext cx="4703445" cy="4038600"/>
            <a:chOff x="6630923" y="2106167"/>
            <a:chExt cx="4703445" cy="40386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0923" y="2106167"/>
              <a:ext cx="4703063" cy="18364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0923" y="3942588"/>
              <a:ext cx="4703063" cy="220218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49557" y="1537707"/>
            <a:ext cx="5509895" cy="5100955"/>
            <a:chOff x="449557" y="1537707"/>
            <a:chExt cx="5509895" cy="510095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57" y="1537707"/>
              <a:ext cx="5509305" cy="51008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87680" y="1537716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R="171450" algn="ctr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R="535940" algn="ctr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17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R="182245" algn="ctr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6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15" name="object 15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2880">
              <a:lnSpc>
                <a:spcPct val="100000"/>
              </a:lnSpc>
            </a:pP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ks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elp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la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time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I’m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ta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ting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de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tand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</a:pPr>
            <a:r>
              <a:rPr sz="1400" spc="114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rr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ays!</a:t>
            </a:r>
            <a:endParaRPr sz="1400">
              <a:latin typeface="Tahoma"/>
              <a:cs typeface="Tahoma"/>
            </a:endParaRPr>
          </a:p>
          <a:p>
            <a:pPr marL="182880" marR="321310" algn="just">
              <a:lnSpc>
                <a:spcPct val="100000"/>
              </a:lnSpc>
              <a:spcBef>
                <a:spcPts val="1200"/>
              </a:spcBef>
            </a:pP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there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any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fun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ti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ns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that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eat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ays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so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we 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don’t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have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convert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Python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list?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Recreate</a:t>
            </a:r>
            <a:r>
              <a:rPr sz="14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array </a:t>
            </a:r>
            <a:r>
              <a:rPr sz="1400" spc="-43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first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assignment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but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make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it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5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rows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by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2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columns.</a:t>
            </a:r>
            <a:endParaRPr sz="1400">
              <a:latin typeface="Tahoma"/>
              <a:cs typeface="Tahoma"/>
            </a:endParaRPr>
          </a:p>
          <a:p>
            <a:pPr marL="182880" marR="182245">
              <a:lnSpc>
                <a:spcPct val="100000"/>
              </a:lnSpc>
              <a:spcBef>
                <a:spcPts val="1200"/>
              </a:spcBef>
            </a:pP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Once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you’ve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done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that,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create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an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array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random numbers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between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0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3x3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shape.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14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scientists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has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been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asking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about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so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want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make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sure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it’s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possible.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5"/>
              </a:spcBef>
            </a:pP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3458" y="257378"/>
            <a:ext cx="56267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10" dirty="0"/>
              <a:t>INDEXING</a:t>
            </a:r>
            <a:r>
              <a:rPr spc="-385" dirty="0"/>
              <a:t> </a:t>
            </a:r>
            <a:r>
              <a:rPr spc="95" dirty="0"/>
              <a:t>&amp;</a:t>
            </a:r>
            <a:r>
              <a:rPr spc="-400" dirty="0"/>
              <a:t> </a:t>
            </a:r>
            <a:r>
              <a:rPr spc="45" dirty="0"/>
              <a:t>SLICING</a:t>
            </a:r>
            <a:r>
              <a:rPr spc="-385" dirty="0"/>
              <a:t> </a:t>
            </a:r>
            <a:r>
              <a:rPr spc="125" dirty="0"/>
              <a:t>ARRAYS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341196"/>
            <a:ext cx="8134984" cy="1048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65" dirty="0">
                <a:solidFill>
                  <a:srgbClr val="404040"/>
                </a:solidFill>
                <a:latin typeface="Tahoma"/>
                <a:cs typeface="Tahoma"/>
              </a:rPr>
              <a:t>Indexing</a:t>
            </a:r>
            <a:r>
              <a:rPr sz="2000" b="1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&amp;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4" dirty="0">
                <a:solidFill>
                  <a:srgbClr val="404040"/>
                </a:solidFill>
                <a:latin typeface="Tahoma"/>
                <a:cs typeface="Tahoma"/>
              </a:rPr>
              <a:t>slicing</a:t>
            </a:r>
            <a:r>
              <a:rPr sz="2000" b="1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one-dimensional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60" dirty="0">
                <a:solidFill>
                  <a:srgbClr val="404040"/>
                </a:solidFill>
                <a:latin typeface="Tahoma"/>
                <a:cs typeface="Tahoma"/>
              </a:rPr>
              <a:t>same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as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base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Python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5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array[</a:t>
            </a:r>
            <a:r>
              <a:rPr sz="1600" b="1" spc="-114" dirty="0">
                <a:solidFill>
                  <a:srgbClr val="208D1E"/>
                </a:solidFill>
                <a:latin typeface="Tahoma"/>
                <a:cs typeface="Tahoma"/>
              </a:rPr>
              <a:t>index</a:t>
            </a: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]</a:t>
            </a:r>
            <a:r>
              <a:rPr sz="1600" b="1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indexing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6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access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single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element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(0-indexed)</a:t>
            </a:r>
            <a:endParaRPr sz="1600">
              <a:latin typeface="Trebuchet MS"/>
              <a:cs typeface="Trebuchet MS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105" dirty="0">
                <a:solidFill>
                  <a:srgbClr val="404040"/>
                </a:solidFill>
                <a:latin typeface="Tahoma"/>
                <a:cs typeface="Tahoma"/>
              </a:rPr>
              <a:t>array[</a:t>
            </a:r>
            <a:r>
              <a:rPr sz="1600" b="1" spc="-105" dirty="0">
                <a:solidFill>
                  <a:srgbClr val="208D1E"/>
                </a:solidFill>
                <a:latin typeface="Tahoma"/>
                <a:cs typeface="Tahoma"/>
              </a:rPr>
              <a:t>start</a:t>
            </a:r>
            <a:r>
              <a:rPr sz="1600" b="1" spc="-105" dirty="0">
                <a:solidFill>
                  <a:srgbClr val="404040"/>
                </a:solidFill>
                <a:latin typeface="Tahoma"/>
                <a:cs typeface="Tahoma"/>
              </a:rPr>
              <a:t>:</a:t>
            </a:r>
            <a:r>
              <a:rPr sz="1600" b="1" spc="-105" dirty="0">
                <a:solidFill>
                  <a:srgbClr val="208D1E"/>
                </a:solidFill>
                <a:latin typeface="Tahoma"/>
                <a:cs typeface="Tahoma"/>
              </a:rPr>
              <a:t>stop</a:t>
            </a:r>
            <a:r>
              <a:rPr sz="1600" b="1" spc="-105" dirty="0">
                <a:solidFill>
                  <a:srgbClr val="404040"/>
                </a:solidFill>
                <a:latin typeface="Tahoma"/>
                <a:cs typeface="Tahoma"/>
              </a:rPr>
              <a:t>:</a:t>
            </a:r>
            <a:r>
              <a:rPr sz="1600" b="1" spc="-105" dirty="0">
                <a:solidFill>
                  <a:srgbClr val="208D1E"/>
                </a:solidFill>
                <a:latin typeface="Tahoma"/>
                <a:cs typeface="Tahoma"/>
              </a:rPr>
              <a:t>step </a:t>
            </a:r>
            <a:r>
              <a:rPr sz="1600" b="1" spc="-125" dirty="0">
                <a:solidFill>
                  <a:srgbClr val="208D1E"/>
                </a:solidFill>
                <a:latin typeface="Tahoma"/>
                <a:cs typeface="Tahoma"/>
              </a:rPr>
              <a:t>size</a:t>
            </a:r>
            <a:r>
              <a:rPr sz="1600" b="1" spc="-125" dirty="0">
                <a:solidFill>
                  <a:srgbClr val="404040"/>
                </a:solidFill>
                <a:latin typeface="Tahoma"/>
                <a:cs typeface="Tahoma"/>
              </a:rPr>
              <a:t>]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slicing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6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access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series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elements</a:t>
            </a:r>
            <a:r>
              <a:rPr sz="16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(stop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8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600" i="1" spc="-1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5" dirty="0">
                <a:solidFill>
                  <a:srgbClr val="404040"/>
                </a:solidFill>
                <a:latin typeface="Trebuchet MS"/>
                <a:cs typeface="Trebuchet MS"/>
              </a:rPr>
              <a:t>not</a:t>
            </a:r>
            <a:r>
              <a:rPr sz="1600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inclusive)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81655" y="2808732"/>
            <a:ext cx="6719316" cy="8641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581655" y="3723132"/>
            <a:ext cx="6832600" cy="1049020"/>
            <a:chOff x="2581655" y="3723132"/>
            <a:chExt cx="6832600" cy="104902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1655" y="3723132"/>
              <a:ext cx="6742176" cy="10485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300972" y="3750564"/>
              <a:ext cx="109855" cy="902335"/>
            </a:xfrm>
            <a:custGeom>
              <a:avLst/>
              <a:gdLst/>
              <a:ahLst/>
              <a:cxnLst/>
              <a:rect l="l" t="t" r="r" b="b"/>
              <a:pathLst>
                <a:path w="109854" h="902335">
                  <a:moveTo>
                    <a:pt x="0" y="902208"/>
                  </a:moveTo>
                  <a:lnTo>
                    <a:pt x="21377" y="898261"/>
                  </a:lnTo>
                  <a:lnTo>
                    <a:pt x="38814" y="887491"/>
                  </a:lnTo>
                  <a:lnTo>
                    <a:pt x="50559" y="871507"/>
                  </a:lnTo>
                  <a:lnTo>
                    <a:pt x="54863" y="851916"/>
                  </a:lnTo>
                  <a:lnTo>
                    <a:pt x="54863" y="330708"/>
                  </a:lnTo>
                  <a:lnTo>
                    <a:pt x="59168" y="311116"/>
                  </a:lnTo>
                  <a:lnTo>
                    <a:pt x="70913" y="295132"/>
                  </a:lnTo>
                  <a:lnTo>
                    <a:pt x="88350" y="284362"/>
                  </a:lnTo>
                  <a:lnTo>
                    <a:pt x="109727" y="280416"/>
                  </a:lnTo>
                  <a:lnTo>
                    <a:pt x="88350" y="276451"/>
                  </a:lnTo>
                  <a:lnTo>
                    <a:pt x="70913" y="265652"/>
                  </a:lnTo>
                  <a:lnTo>
                    <a:pt x="59168" y="249662"/>
                  </a:lnTo>
                  <a:lnTo>
                    <a:pt x="54863" y="230124"/>
                  </a:lnTo>
                  <a:lnTo>
                    <a:pt x="54863" y="50292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570988" y="4846192"/>
            <a:ext cx="6843395" cy="728980"/>
            <a:chOff x="2570988" y="4846192"/>
            <a:chExt cx="6843395" cy="72898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3331" y="4908667"/>
              <a:ext cx="139784" cy="328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70988" y="4849367"/>
              <a:ext cx="6673596" cy="72237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300971" y="4849367"/>
              <a:ext cx="109855" cy="722630"/>
            </a:xfrm>
            <a:custGeom>
              <a:avLst/>
              <a:gdLst/>
              <a:ahLst/>
              <a:cxnLst/>
              <a:rect l="l" t="t" r="r" b="b"/>
              <a:pathLst>
                <a:path w="109854" h="722629">
                  <a:moveTo>
                    <a:pt x="0" y="722375"/>
                  </a:moveTo>
                  <a:lnTo>
                    <a:pt x="21377" y="718429"/>
                  </a:lnTo>
                  <a:lnTo>
                    <a:pt x="38814" y="707659"/>
                  </a:lnTo>
                  <a:lnTo>
                    <a:pt x="50559" y="691675"/>
                  </a:lnTo>
                  <a:lnTo>
                    <a:pt x="54863" y="672083"/>
                  </a:lnTo>
                  <a:lnTo>
                    <a:pt x="54863" y="274827"/>
                  </a:lnTo>
                  <a:lnTo>
                    <a:pt x="59168" y="255236"/>
                  </a:lnTo>
                  <a:lnTo>
                    <a:pt x="70913" y="239252"/>
                  </a:lnTo>
                  <a:lnTo>
                    <a:pt x="88350" y="228482"/>
                  </a:lnTo>
                  <a:lnTo>
                    <a:pt x="109727" y="224535"/>
                  </a:lnTo>
                  <a:lnTo>
                    <a:pt x="88350" y="220571"/>
                  </a:lnTo>
                  <a:lnTo>
                    <a:pt x="70913" y="209772"/>
                  </a:lnTo>
                  <a:lnTo>
                    <a:pt x="59168" y="193782"/>
                  </a:lnTo>
                  <a:lnTo>
                    <a:pt x="54863" y="174243"/>
                  </a:lnTo>
                  <a:lnTo>
                    <a:pt x="54863" y="50291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2612135" y="5638800"/>
            <a:ext cx="6802120" cy="704215"/>
            <a:chOff x="2612135" y="5638800"/>
            <a:chExt cx="6802120" cy="70421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12135" y="5638800"/>
              <a:ext cx="6705600" cy="70104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300971" y="5657088"/>
              <a:ext cx="109855" cy="683260"/>
            </a:xfrm>
            <a:custGeom>
              <a:avLst/>
              <a:gdLst/>
              <a:ahLst/>
              <a:cxnLst/>
              <a:rect l="l" t="t" r="r" b="b"/>
              <a:pathLst>
                <a:path w="109854" h="683260">
                  <a:moveTo>
                    <a:pt x="0" y="682752"/>
                  </a:moveTo>
                  <a:lnTo>
                    <a:pt x="21377" y="678799"/>
                  </a:lnTo>
                  <a:lnTo>
                    <a:pt x="38814" y="668021"/>
                  </a:lnTo>
                  <a:lnTo>
                    <a:pt x="50559" y="652035"/>
                  </a:lnTo>
                  <a:lnTo>
                    <a:pt x="54863" y="632460"/>
                  </a:lnTo>
                  <a:lnTo>
                    <a:pt x="54863" y="262483"/>
                  </a:lnTo>
                  <a:lnTo>
                    <a:pt x="59168" y="242907"/>
                  </a:lnTo>
                  <a:lnTo>
                    <a:pt x="70913" y="226922"/>
                  </a:lnTo>
                  <a:lnTo>
                    <a:pt x="88350" y="216143"/>
                  </a:lnTo>
                  <a:lnTo>
                    <a:pt x="109727" y="212191"/>
                  </a:lnTo>
                  <a:lnTo>
                    <a:pt x="88350" y="208239"/>
                  </a:lnTo>
                  <a:lnTo>
                    <a:pt x="70913" y="197461"/>
                  </a:lnTo>
                  <a:lnTo>
                    <a:pt x="59168" y="181475"/>
                  </a:lnTo>
                  <a:lnTo>
                    <a:pt x="54863" y="161899"/>
                  </a:lnTo>
                  <a:lnTo>
                    <a:pt x="54863" y="50292"/>
                  </a:lnTo>
                  <a:lnTo>
                    <a:pt x="50559" y="30716"/>
                  </a:lnTo>
                  <a:lnTo>
                    <a:pt x="38814" y="14730"/>
                  </a:lnTo>
                  <a:lnTo>
                    <a:pt x="21377" y="3952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490964" y="3817746"/>
            <a:ext cx="18586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gra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bs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econd</a:t>
            </a:r>
            <a:r>
              <a:rPr sz="12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last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em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ct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_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90964" y="4863845"/>
            <a:ext cx="1896110" cy="138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gra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bs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fi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fi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ve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em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ct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_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Trebuchet MS"/>
              <a:cs typeface="Trebuchet MS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tar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at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b="1" i="1" spc="-95" dirty="0">
                <a:solidFill>
                  <a:srgbClr val="404040"/>
                </a:solidFill>
                <a:latin typeface="Trebuchet MS"/>
                <a:cs typeface="Trebuchet MS"/>
              </a:rPr>
              <a:t>ix</a:t>
            </a:r>
            <a:r>
              <a:rPr sz="12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b="1" i="1" spc="-2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ent 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gra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bs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ev</a:t>
            </a:r>
            <a:r>
              <a:rPr sz="1200" b="1" i="1" spc="-9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2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ent  </a:t>
            </a:r>
            <a:r>
              <a:rPr sz="1200" b="1" i="1" spc="-55" dirty="0">
                <a:solidFill>
                  <a:srgbClr val="404040"/>
                </a:solidFill>
                <a:latin typeface="Trebuchet MS"/>
                <a:cs typeface="Trebuchet MS"/>
              </a:rPr>
              <a:t>unt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il</a:t>
            </a:r>
            <a:r>
              <a:rPr sz="12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 t</a:t>
            </a:r>
            <a:r>
              <a:rPr sz="1200" b="1" i="1" spc="-3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b="1" i="1" spc="-9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b="1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b="1" i="1" spc="-50" dirty="0">
                <a:solidFill>
                  <a:srgbClr val="404040"/>
                </a:solidFill>
                <a:latin typeface="Trebuchet MS"/>
                <a:cs typeface="Trebuchet MS"/>
              </a:rPr>
              <a:t>nd</a:t>
            </a:r>
            <a:r>
              <a:rPr sz="12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ct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_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8411" y="4701540"/>
            <a:ext cx="1643380" cy="1428115"/>
            <a:chOff x="248411" y="4701540"/>
            <a:chExt cx="1643380" cy="1428115"/>
          </a:xfrm>
        </p:grpSpPr>
        <p:sp>
          <p:nvSpPr>
            <p:cNvPr id="22" name="object 22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48411" y="4701540"/>
              <a:ext cx="1643380" cy="1428115"/>
            </a:xfrm>
            <a:custGeom>
              <a:avLst/>
              <a:gdLst/>
              <a:ahLst/>
              <a:cxnLst/>
              <a:rect l="l" t="t" r="r" b="b"/>
              <a:pathLst>
                <a:path w="1643380" h="1428114">
                  <a:moveTo>
                    <a:pt x="1642872" y="0"/>
                  </a:moveTo>
                  <a:lnTo>
                    <a:pt x="0" y="0"/>
                  </a:lnTo>
                  <a:lnTo>
                    <a:pt x="0" y="1427988"/>
                  </a:lnTo>
                  <a:lnTo>
                    <a:pt x="1642872" y="142798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48411" y="1840992"/>
            <a:ext cx="1643380" cy="2127885"/>
            <a:chOff x="248411" y="1840992"/>
            <a:chExt cx="1643380" cy="2127885"/>
          </a:xfrm>
        </p:grpSpPr>
        <p:sp>
          <p:nvSpPr>
            <p:cNvPr id="29" name="object 29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48411" y="1840992"/>
              <a:ext cx="1643380" cy="2127885"/>
            </a:xfrm>
            <a:custGeom>
              <a:avLst/>
              <a:gdLst/>
              <a:ahLst/>
              <a:cxnLst/>
              <a:rect l="l" t="t" r="r" b="b"/>
              <a:pathLst>
                <a:path w="1643380" h="2127885">
                  <a:moveTo>
                    <a:pt x="1642872" y="0"/>
                  </a:moveTo>
                  <a:lnTo>
                    <a:pt x="0" y="0"/>
                  </a:lnTo>
                  <a:lnTo>
                    <a:pt x="0" y="2127504"/>
                  </a:lnTo>
                  <a:lnTo>
                    <a:pt x="1642872" y="2127504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338327" y="4061459"/>
            <a:ext cx="1463040" cy="548640"/>
            <a:chOff x="338327" y="4061459"/>
            <a:chExt cx="1463040" cy="548640"/>
          </a:xfrm>
        </p:grpSpPr>
        <p:sp>
          <p:nvSpPr>
            <p:cNvPr id="39" name="object 39"/>
            <p:cNvSpPr/>
            <p:nvPr/>
          </p:nvSpPr>
          <p:spPr>
            <a:xfrm>
              <a:off x="338327" y="4061459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9720" y="4374260"/>
              <a:ext cx="562829" cy="13995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5335" y="4191380"/>
              <a:ext cx="986002" cy="139954"/>
            </a:xfrm>
            <a:prstGeom prst="rect">
              <a:avLst/>
            </a:prstGeom>
          </p:spPr>
        </p:pic>
      </p:grpSp>
      <p:sp>
        <p:nvSpPr>
          <p:cNvPr id="42" name="object 42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3458" y="257378"/>
            <a:ext cx="56267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10" dirty="0"/>
              <a:t>INDEXING</a:t>
            </a:r>
            <a:r>
              <a:rPr spc="-385" dirty="0"/>
              <a:t> </a:t>
            </a:r>
            <a:r>
              <a:rPr spc="95" dirty="0"/>
              <a:t>&amp;</a:t>
            </a:r>
            <a:r>
              <a:rPr spc="-400" dirty="0"/>
              <a:t> </a:t>
            </a:r>
            <a:r>
              <a:rPr spc="45" dirty="0"/>
              <a:t>SLICING</a:t>
            </a:r>
            <a:r>
              <a:rPr spc="-385" dirty="0"/>
              <a:t> </a:t>
            </a:r>
            <a:r>
              <a:rPr spc="125" dirty="0"/>
              <a:t>ARRAYS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341196"/>
            <a:ext cx="8235315" cy="1048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65" dirty="0">
                <a:solidFill>
                  <a:srgbClr val="404040"/>
                </a:solidFill>
                <a:latin typeface="Tahoma"/>
                <a:cs typeface="Tahoma"/>
              </a:rPr>
              <a:t>Indexing</a:t>
            </a:r>
            <a:r>
              <a:rPr sz="2000" b="1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&amp;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4" dirty="0">
                <a:solidFill>
                  <a:srgbClr val="404040"/>
                </a:solidFill>
                <a:latin typeface="Tahoma"/>
                <a:cs typeface="Tahoma"/>
              </a:rPr>
              <a:t>slicing</a:t>
            </a:r>
            <a:r>
              <a:rPr sz="2000" b="1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two-dimensional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requires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an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extra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index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or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slice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5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105" dirty="0">
                <a:solidFill>
                  <a:srgbClr val="404040"/>
                </a:solidFill>
                <a:latin typeface="Tahoma"/>
                <a:cs typeface="Tahoma"/>
              </a:rPr>
              <a:t>array[</a:t>
            </a:r>
            <a:r>
              <a:rPr sz="1600" b="1" spc="-105" dirty="0">
                <a:solidFill>
                  <a:srgbClr val="208D1E"/>
                </a:solidFill>
                <a:latin typeface="Tahoma"/>
                <a:cs typeface="Tahoma"/>
              </a:rPr>
              <a:t>row</a:t>
            </a:r>
            <a:r>
              <a:rPr sz="1600" b="1" spc="-160" dirty="0">
                <a:solidFill>
                  <a:srgbClr val="208D1E"/>
                </a:solidFill>
                <a:latin typeface="Tahoma"/>
                <a:cs typeface="Tahoma"/>
              </a:rPr>
              <a:t> </a:t>
            </a:r>
            <a:r>
              <a:rPr sz="1600" b="1" spc="-105" dirty="0">
                <a:solidFill>
                  <a:srgbClr val="208D1E"/>
                </a:solidFill>
                <a:latin typeface="Tahoma"/>
                <a:cs typeface="Tahoma"/>
              </a:rPr>
              <a:t>index</a:t>
            </a:r>
            <a:r>
              <a:rPr sz="1600" b="1" spc="-10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spc="-105" dirty="0">
                <a:solidFill>
                  <a:srgbClr val="208D1E"/>
                </a:solidFill>
                <a:latin typeface="Tahoma"/>
                <a:cs typeface="Tahoma"/>
              </a:rPr>
              <a:t>column</a:t>
            </a:r>
            <a:r>
              <a:rPr sz="1600" b="1" spc="-120" dirty="0">
                <a:solidFill>
                  <a:srgbClr val="208D1E"/>
                </a:solidFill>
                <a:latin typeface="Tahoma"/>
                <a:cs typeface="Tahoma"/>
              </a:rPr>
              <a:t> index</a:t>
            </a:r>
            <a:r>
              <a:rPr sz="1600" b="1" spc="-120" dirty="0">
                <a:solidFill>
                  <a:srgbClr val="404040"/>
                </a:solidFill>
                <a:latin typeface="Tahoma"/>
                <a:cs typeface="Tahoma"/>
              </a:rPr>
              <a:t>]</a:t>
            </a:r>
            <a:r>
              <a:rPr sz="1600" b="1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indexing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6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access</a:t>
            </a:r>
            <a:r>
              <a:rPr sz="16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single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element</a:t>
            </a:r>
            <a:r>
              <a:rPr sz="16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(0-indexed)</a:t>
            </a:r>
            <a:endParaRPr sz="1600">
              <a:latin typeface="Trebuchet MS"/>
              <a:cs typeface="Trebuchet MS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105" dirty="0">
                <a:solidFill>
                  <a:srgbClr val="404040"/>
                </a:solidFill>
                <a:latin typeface="Tahoma"/>
                <a:cs typeface="Tahoma"/>
              </a:rPr>
              <a:t>array[</a:t>
            </a:r>
            <a:r>
              <a:rPr sz="1600" b="1" spc="-105" dirty="0">
                <a:solidFill>
                  <a:srgbClr val="208D1E"/>
                </a:solidFill>
                <a:latin typeface="Tahoma"/>
                <a:cs typeface="Tahoma"/>
              </a:rPr>
              <a:t>start</a:t>
            </a:r>
            <a:r>
              <a:rPr sz="1600" b="1" spc="-105" dirty="0">
                <a:solidFill>
                  <a:srgbClr val="404040"/>
                </a:solidFill>
                <a:latin typeface="Tahoma"/>
                <a:cs typeface="Tahoma"/>
              </a:rPr>
              <a:t>:</a:t>
            </a:r>
            <a:r>
              <a:rPr sz="1600" b="1" spc="-105" dirty="0">
                <a:solidFill>
                  <a:srgbClr val="208D1E"/>
                </a:solidFill>
                <a:latin typeface="Tahoma"/>
                <a:cs typeface="Tahoma"/>
              </a:rPr>
              <a:t>stop</a:t>
            </a:r>
            <a:r>
              <a:rPr sz="1600" b="1" spc="-105" dirty="0">
                <a:solidFill>
                  <a:srgbClr val="404040"/>
                </a:solidFill>
                <a:latin typeface="Tahoma"/>
                <a:cs typeface="Tahoma"/>
              </a:rPr>
              <a:t>:</a:t>
            </a:r>
            <a:r>
              <a:rPr sz="1600" b="1" spc="-105" dirty="0">
                <a:solidFill>
                  <a:srgbClr val="208D1E"/>
                </a:solidFill>
                <a:latin typeface="Tahoma"/>
                <a:cs typeface="Tahoma"/>
              </a:rPr>
              <a:t>step size</a:t>
            </a:r>
            <a:r>
              <a:rPr sz="1600" b="1" spc="-10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spc="-100" dirty="0">
                <a:solidFill>
                  <a:srgbClr val="208D1E"/>
                </a:solidFill>
                <a:latin typeface="Tahoma"/>
                <a:cs typeface="Tahoma"/>
              </a:rPr>
              <a:t>start</a:t>
            </a:r>
            <a:r>
              <a:rPr sz="1600" b="1" spc="-100" dirty="0">
                <a:solidFill>
                  <a:srgbClr val="404040"/>
                </a:solidFill>
                <a:latin typeface="Tahoma"/>
                <a:cs typeface="Tahoma"/>
              </a:rPr>
              <a:t>:</a:t>
            </a:r>
            <a:r>
              <a:rPr sz="1600" b="1" spc="-100" dirty="0">
                <a:solidFill>
                  <a:srgbClr val="208D1E"/>
                </a:solidFill>
                <a:latin typeface="Tahoma"/>
                <a:cs typeface="Tahoma"/>
              </a:rPr>
              <a:t>stop</a:t>
            </a:r>
            <a:r>
              <a:rPr sz="1600" b="1" spc="-100" dirty="0">
                <a:solidFill>
                  <a:srgbClr val="404040"/>
                </a:solidFill>
                <a:latin typeface="Tahoma"/>
                <a:cs typeface="Tahoma"/>
              </a:rPr>
              <a:t>:</a:t>
            </a:r>
            <a:r>
              <a:rPr sz="1600" b="1" spc="-100" dirty="0">
                <a:solidFill>
                  <a:srgbClr val="208D1E"/>
                </a:solidFill>
                <a:latin typeface="Tahoma"/>
                <a:cs typeface="Tahoma"/>
              </a:rPr>
              <a:t>step</a:t>
            </a:r>
            <a:r>
              <a:rPr sz="1600" b="1" spc="-95" dirty="0">
                <a:solidFill>
                  <a:srgbClr val="208D1E"/>
                </a:solidFill>
                <a:latin typeface="Tahoma"/>
                <a:cs typeface="Tahoma"/>
              </a:rPr>
              <a:t> </a:t>
            </a:r>
            <a:r>
              <a:rPr sz="1600" b="1" spc="-125" dirty="0">
                <a:solidFill>
                  <a:srgbClr val="208D1E"/>
                </a:solidFill>
                <a:latin typeface="Tahoma"/>
                <a:cs typeface="Tahoma"/>
              </a:rPr>
              <a:t>size</a:t>
            </a:r>
            <a:r>
              <a:rPr sz="1600" b="1" spc="-125" dirty="0">
                <a:solidFill>
                  <a:srgbClr val="404040"/>
                </a:solidFill>
                <a:latin typeface="Tahoma"/>
                <a:cs typeface="Tahoma"/>
              </a:rPr>
              <a:t>]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slicing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access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series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elements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10611" y="2840735"/>
            <a:ext cx="6762115" cy="1004569"/>
            <a:chOff x="2610611" y="2840735"/>
            <a:chExt cx="6762115" cy="1004569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6588" y="2862334"/>
              <a:ext cx="96011" cy="51295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0611" y="2840735"/>
              <a:ext cx="6734556" cy="100431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2601467" y="3930396"/>
            <a:ext cx="6934834" cy="1600835"/>
            <a:chOff x="2601467" y="3930396"/>
            <a:chExt cx="6934834" cy="160083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1467" y="3930396"/>
              <a:ext cx="6821424" cy="7239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422891" y="3939540"/>
              <a:ext cx="109855" cy="1588135"/>
            </a:xfrm>
            <a:custGeom>
              <a:avLst/>
              <a:gdLst/>
              <a:ahLst/>
              <a:cxnLst/>
              <a:rect l="l" t="t" r="r" b="b"/>
              <a:pathLst>
                <a:path w="109854" h="1588135">
                  <a:moveTo>
                    <a:pt x="0" y="638556"/>
                  </a:moveTo>
                  <a:lnTo>
                    <a:pt x="21377" y="634609"/>
                  </a:lnTo>
                  <a:lnTo>
                    <a:pt x="38814" y="623839"/>
                  </a:lnTo>
                  <a:lnTo>
                    <a:pt x="50559" y="607855"/>
                  </a:lnTo>
                  <a:lnTo>
                    <a:pt x="54863" y="588264"/>
                  </a:lnTo>
                  <a:lnTo>
                    <a:pt x="54863" y="276479"/>
                  </a:lnTo>
                  <a:lnTo>
                    <a:pt x="59168" y="256887"/>
                  </a:lnTo>
                  <a:lnTo>
                    <a:pt x="70913" y="240903"/>
                  </a:lnTo>
                  <a:lnTo>
                    <a:pt x="88350" y="230133"/>
                  </a:lnTo>
                  <a:lnTo>
                    <a:pt x="109727" y="226187"/>
                  </a:lnTo>
                  <a:lnTo>
                    <a:pt x="88350" y="222222"/>
                  </a:lnTo>
                  <a:lnTo>
                    <a:pt x="70913" y="211423"/>
                  </a:lnTo>
                  <a:lnTo>
                    <a:pt x="59168" y="195433"/>
                  </a:lnTo>
                  <a:lnTo>
                    <a:pt x="54863" y="175895"/>
                  </a:lnTo>
                  <a:lnTo>
                    <a:pt x="54863" y="50292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  <a:path w="109854" h="1588135">
                  <a:moveTo>
                    <a:pt x="0" y="1588008"/>
                  </a:moveTo>
                  <a:lnTo>
                    <a:pt x="21377" y="1584061"/>
                  </a:lnTo>
                  <a:lnTo>
                    <a:pt x="38814" y="1573291"/>
                  </a:lnTo>
                  <a:lnTo>
                    <a:pt x="50559" y="1557307"/>
                  </a:lnTo>
                  <a:lnTo>
                    <a:pt x="54863" y="1537716"/>
                  </a:lnTo>
                  <a:lnTo>
                    <a:pt x="54863" y="1010539"/>
                  </a:lnTo>
                  <a:lnTo>
                    <a:pt x="59168" y="990947"/>
                  </a:lnTo>
                  <a:lnTo>
                    <a:pt x="70913" y="974963"/>
                  </a:lnTo>
                  <a:lnTo>
                    <a:pt x="88350" y="964193"/>
                  </a:lnTo>
                  <a:lnTo>
                    <a:pt x="109727" y="960247"/>
                  </a:lnTo>
                  <a:lnTo>
                    <a:pt x="88350" y="956282"/>
                  </a:lnTo>
                  <a:lnTo>
                    <a:pt x="70913" y="945483"/>
                  </a:lnTo>
                  <a:lnTo>
                    <a:pt x="59168" y="929493"/>
                  </a:lnTo>
                  <a:lnTo>
                    <a:pt x="54863" y="909955"/>
                  </a:lnTo>
                  <a:lnTo>
                    <a:pt x="54863" y="795528"/>
                  </a:lnTo>
                  <a:lnTo>
                    <a:pt x="50559" y="775936"/>
                  </a:lnTo>
                  <a:lnTo>
                    <a:pt x="38814" y="759952"/>
                  </a:lnTo>
                  <a:lnTo>
                    <a:pt x="21377" y="749182"/>
                  </a:lnTo>
                  <a:lnTo>
                    <a:pt x="0" y="745236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625662" y="4727863"/>
            <a:ext cx="6748780" cy="751205"/>
            <a:chOff x="2625662" y="4727863"/>
            <a:chExt cx="6748780" cy="75120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5662" y="4727863"/>
              <a:ext cx="6676833" cy="7510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02495" y="4735483"/>
              <a:ext cx="71699" cy="324196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2580132" y="5615940"/>
            <a:ext cx="6955790" cy="658495"/>
            <a:chOff x="2580132" y="5615940"/>
            <a:chExt cx="6955790" cy="658495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80132" y="5615940"/>
              <a:ext cx="6833616" cy="65836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422891" y="5625084"/>
              <a:ext cx="109855" cy="640080"/>
            </a:xfrm>
            <a:custGeom>
              <a:avLst/>
              <a:gdLst/>
              <a:ahLst/>
              <a:cxnLst/>
              <a:rect l="l" t="t" r="r" b="b"/>
              <a:pathLst>
                <a:path w="109854" h="640079">
                  <a:moveTo>
                    <a:pt x="0" y="640079"/>
                  </a:moveTo>
                  <a:lnTo>
                    <a:pt x="21377" y="636127"/>
                  </a:lnTo>
                  <a:lnTo>
                    <a:pt x="38814" y="625349"/>
                  </a:lnTo>
                  <a:lnTo>
                    <a:pt x="50559" y="609363"/>
                  </a:lnTo>
                  <a:lnTo>
                    <a:pt x="54863" y="589787"/>
                  </a:lnTo>
                  <a:lnTo>
                    <a:pt x="54863" y="276961"/>
                  </a:lnTo>
                  <a:lnTo>
                    <a:pt x="59168" y="257385"/>
                  </a:lnTo>
                  <a:lnTo>
                    <a:pt x="70913" y="241400"/>
                  </a:lnTo>
                  <a:lnTo>
                    <a:pt x="88350" y="230621"/>
                  </a:lnTo>
                  <a:lnTo>
                    <a:pt x="109727" y="226669"/>
                  </a:lnTo>
                  <a:lnTo>
                    <a:pt x="88350" y="222717"/>
                  </a:lnTo>
                  <a:lnTo>
                    <a:pt x="70913" y="211939"/>
                  </a:lnTo>
                  <a:lnTo>
                    <a:pt x="59168" y="195953"/>
                  </a:lnTo>
                  <a:lnTo>
                    <a:pt x="54863" y="176377"/>
                  </a:lnTo>
                  <a:lnTo>
                    <a:pt x="54863" y="50291"/>
                  </a:lnTo>
                  <a:lnTo>
                    <a:pt x="50559" y="30716"/>
                  </a:lnTo>
                  <a:lnTo>
                    <a:pt x="38814" y="14730"/>
                  </a:lnTo>
                  <a:lnTo>
                    <a:pt x="21377" y="3952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612630" y="3948429"/>
            <a:ext cx="1857375" cy="2078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002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g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es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econd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w  and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gra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bs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hi</a:t>
            </a:r>
            <a:r>
              <a:rPr sz="1200" b="1" i="1" spc="-8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ent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g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es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all</a:t>
            </a:r>
            <a:r>
              <a:rPr sz="12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ws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gra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bs  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all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ele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ent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ta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ng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om 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hi</a:t>
            </a:r>
            <a:r>
              <a:rPr sz="1200" b="1" i="1" spc="-8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each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w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Trebuchet MS"/>
              <a:cs typeface="Trebuchet MS"/>
            </a:endParaRPr>
          </a:p>
          <a:p>
            <a:pPr marL="12700" marR="168910">
              <a:lnSpc>
                <a:spcPct val="100000"/>
              </a:lnSpc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g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es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econd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w  and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gr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bs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all</a:t>
            </a:r>
            <a:r>
              <a:rPr sz="12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it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ents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8411" y="4701540"/>
            <a:ext cx="1643380" cy="1428115"/>
            <a:chOff x="248411" y="4701540"/>
            <a:chExt cx="1643380" cy="1428115"/>
          </a:xfrm>
        </p:grpSpPr>
        <p:sp>
          <p:nvSpPr>
            <p:cNvPr id="22" name="object 22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48411" y="4701540"/>
              <a:ext cx="1643380" cy="1428115"/>
            </a:xfrm>
            <a:custGeom>
              <a:avLst/>
              <a:gdLst/>
              <a:ahLst/>
              <a:cxnLst/>
              <a:rect l="l" t="t" r="r" b="b"/>
              <a:pathLst>
                <a:path w="1643380" h="1428114">
                  <a:moveTo>
                    <a:pt x="1642872" y="0"/>
                  </a:moveTo>
                  <a:lnTo>
                    <a:pt x="0" y="0"/>
                  </a:lnTo>
                  <a:lnTo>
                    <a:pt x="0" y="1427988"/>
                  </a:lnTo>
                  <a:lnTo>
                    <a:pt x="1642872" y="142798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48411" y="1840992"/>
            <a:ext cx="1643380" cy="2127885"/>
            <a:chOff x="248411" y="1840992"/>
            <a:chExt cx="1643380" cy="2127885"/>
          </a:xfrm>
        </p:grpSpPr>
        <p:sp>
          <p:nvSpPr>
            <p:cNvPr id="29" name="object 29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48411" y="1840992"/>
              <a:ext cx="1643380" cy="2127885"/>
            </a:xfrm>
            <a:custGeom>
              <a:avLst/>
              <a:gdLst/>
              <a:ahLst/>
              <a:cxnLst/>
              <a:rect l="l" t="t" r="r" b="b"/>
              <a:pathLst>
                <a:path w="1643380" h="2127885">
                  <a:moveTo>
                    <a:pt x="1642872" y="0"/>
                  </a:moveTo>
                  <a:lnTo>
                    <a:pt x="0" y="0"/>
                  </a:lnTo>
                  <a:lnTo>
                    <a:pt x="0" y="2127504"/>
                  </a:lnTo>
                  <a:lnTo>
                    <a:pt x="1642872" y="2127504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338327" y="4061459"/>
            <a:ext cx="1463040" cy="548640"/>
            <a:chOff x="338327" y="4061459"/>
            <a:chExt cx="1463040" cy="548640"/>
          </a:xfrm>
        </p:grpSpPr>
        <p:sp>
          <p:nvSpPr>
            <p:cNvPr id="39" name="object 39"/>
            <p:cNvSpPr/>
            <p:nvPr/>
          </p:nvSpPr>
          <p:spPr>
            <a:xfrm>
              <a:off x="338327" y="4061459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5335" y="4191380"/>
              <a:ext cx="986002" cy="13995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9720" y="4374260"/>
              <a:ext cx="562829" cy="139953"/>
            </a:xfrm>
            <a:prstGeom prst="rect">
              <a:avLst/>
            </a:prstGeom>
          </p:spPr>
        </p:pic>
      </p:grpSp>
      <p:sp>
        <p:nvSpPr>
          <p:cNvPr id="42" name="object 42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2148" y="1510283"/>
            <a:ext cx="5564505" cy="5146675"/>
            <a:chOff x="422148" y="1510283"/>
            <a:chExt cx="5564505" cy="51466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690" y="1537707"/>
              <a:ext cx="5404195" cy="51008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5156" y="6141719"/>
              <a:ext cx="1818131" cy="3474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8695" y="1786127"/>
              <a:ext cx="653795" cy="5273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148" y="1510283"/>
              <a:ext cx="5564124" cy="51465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7680" y="1537715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230117" y="257378"/>
            <a:ext cx="57321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45" dirty="0">
                <a:latin typeface="Tahoma"/>
                <a:cs typeface="Tahoma"/>
              </a:rPr>
              <a:t>ASSIGN</a:t>
            </a:r>
            <a:r>
              <a:rPr b="1" spc="-215" dirty="0">
                <a:latin typeface="Tahoma"/>
                <a:cs typeface="Tahoma"/>
              </a:rPr>
              <a:t>M</a:t>
            </a:r>
            <a:r>
              <a:rPr b="1" spc="-80" dirty="0">
                <a:latin typeface="Tahoma"/>
                <a:cs typeface="Tahoma"/>
              </a:rPr>
              <a:t>ENT</a:t>
            </a:r>
            <a:r>
              <a:rPr spc="-325" dirty="0"/>
              <a:t>:</a:t>
            </a:r>
            <a:r>
              <a:rPr spc="-420" dirty="0"/>
              <a:t> </a:t>
            </a:r>
            <a:r>
              <a:rPr spc="170" dirty="0"/>
              <a:t>ARRAY</a:t>
            </a:r>
            <a:r>
              <a:rPr spc="-409" dirty="0"/>
              <a:t> </a:t>
            </a:r>
            <a:r>
              <a:rPr spc="114" dirty="0"/>
              <a:t>ACCESS</a:t>
            </a: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133968" y="1463420"/>
            <a:ext cx="16986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Resu</a:t>
            </a:r>
            <a:r>
              <a:rPr sz="20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20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b="1" i="1" spc="-135" dirty="0">
                <a:solidFill>
                  <a:srgbClr val="404040"/>
                </a:solidFill>
                <a:latin typeface="Trebuchet MS"/>
                <a:cs typeface="Trebuchet MS"/>
              </a:rPr>
              <a:t>review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17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xi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&amp;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Sl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ic</a:t>
            </a:r>
            <a:r>
              <a:rPr sz="1400" b="1" spc="-5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17" name="object 17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Times New Roman"/>
              <a:cs typeface="Times New Roman"/>
            </a:endParaRPr>
          </a:p>
          <a:p>
            <a:pPr marL="182880">
              <a:lnSpc>
                <a:spcPct val="100000"/>
              </a:lnSpc>
            </a:pP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Ok,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last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‘theoretical’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exercise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before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start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working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</a:pP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eal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dat</a:t>
            </a:r>
            <a:r>
              <a:rPr sz="1400" spc="-100" dirty="0">
                <a:solidFill>
                  <a:srgbClr val="404040"/>
                </a:solidFill>
                <a:latin typeface="Tahoma"/>
                <a:cs typeface="Tahoma"/>
              </a:rPr>
              <a:t>a.</a:t>
            </a:r>
            <a:endParaRPr sz="1400">
              <a:latin typeface="Tahoma"/>
              <a:cs typeface="Tahoma"/>
            </a:endParaRPr>
          </a:p>
          <a:p>
            <a:pPr marL="182880" marR="212725">
              <a:lnSpc>
                <a:spcPct val="100000"/>
              </a:lnSpc>
              <a:spcBef>
                <a:spcPts val="1200"/>
              </a:spcBef>
            </a:pP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am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fami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liar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indexi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ng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slicing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base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ython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but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have 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no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ide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it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lt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iple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dime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io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s.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I’ve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provided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few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different</a:t>
            </a:r>
            <a:r>
              <a:rPr sz="14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‘cuts’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notebook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</a:pP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slice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dice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random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created</a:t>
            </a:r>
            <a:r>
              <a:rPr sz="14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</a:pP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la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exer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ise?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5"/>
              </a:spcBef>
            </a:pP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774180" y="3230879"/>
            <a:ext cx="4441190" cy="896619"/>
            <a:chOff x="6774180" y="3230879"/>
            <a:chExt cx="4441190" cy="896619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4180" y="3230879"/>
              <a:ext cx="4440936" cy="8961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6664" y="3313175"/>
              <a:ext cx="3262883" cy="26517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896481" y="2941066"/>
            <a:ext cx="13042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6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b="1" i="1" spc="-15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st</a:t>
            </a:r>
            <a:r>
              <a:rPr sz="1600" b="1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two</a:t>
            </a:r>
            <a:r>
              <a:rPr sz="1600" b="1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250" dirty="0">
                <a:solidFill>
                  <a:srgbClr val="404040"/>
                </a:solidFill>
                <a:latin typeface="Trebuchet MS"/>
                <a:cs typeface="Trebuchet MS"/>
              </a:rPr>
              <a:t>‘</a:t>
            </a:r>
            <a:r>
              <a:rPr sz="1600" b="1" i="1" spc="-14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6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w</a:t>
            </a:r>
            <a:r>
              <a:rPr sz="1600" b="1" i="1" spc="-185" dirty="0">
                <a:solidFill>
                  <a:srgbClr val="404040"/>
                </a:solidFill>
                <a:latin typeface="Trebuchet MS"/>
                <a:cs typeface="Trebuchet MS"/>
              </a:rPr>
              <a:t>s’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825560" y="4512564"/>
            <a:ext cx="4361180" cy="669290"/>
            <a:chOff x="6825560" y="4512564"/>
            <a:chExt cx="4361180" cy="669290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5560" y="4556428"/>
              <a:ext cx="4249346" cy="57191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48999" y="4512564"/>
              <a:ext cx="137159" cy="6690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6475" y="4590288"/>
              <a:ext cx="3477768" cy="286512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6914768" y="4216400"/>
            <a:ext cx="1152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Fir</a:t>
            </a:r>
            <a:r>
              <a:rPr sz="1600" b="1" i="1" spc="-13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600" b="1" i="1" spc="-13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600" b="1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‘col</a:t>
            </a:r>
            <a:r>
              <a:rPr sz="16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6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mn’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798691" y="5739384"/>
            <a:ext cx="4396740" cy="680085"/>
            <a:chOff x="6798691" y="5739384"/>
            <a:chExt cx="4396740" cy="680085"/>
          </a:xfrm>
        </p:grpSpPr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98691" y="5739384"/>
              <a:ext cx="4396612" cy="6797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35140" y="5807964"/>
              <a:ext cx="1741931" cy="29108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916928" y="5437428"/>
            <a:ext cx="24898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Seco</a:t>
            </a:r>
            <a:r>
              <a:rPr sz="1600" b="1" i="1" spc="-65" dirty="0">
                <a:solidFill>
                  <a:srgbClr val="404040"/>
                </a:solidFill>
                <a:latin typeface="Trebuchet MS"/>
                <a:cs typeface="Trebuchet MS"/>
              </a:rPr>
              <a:t>nd</a:t>
            </a:r>
            <a:r>
              <a:rPr sz="1600" b="1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3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600" b="1" i="1" spc="-4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6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mber</a:t>
            </a:r>
            <a:r>
              <a:rPr sz="16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8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600" b="1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6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6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b="1" i="1" spc="-15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600" b="1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75" dirty="0">
                <a:solidFill>
                  <a:srgbClr val="404040"/>
                </a:solidFill>
                <a:latin typeface="Trebuchet MS"/>
                <a:cs typeface="Trebuchet MS"/>
              </a:rPr>
              <a:t>‘row</a:t>
            </a:r>
            <a:r>
              <a:rPr sz="16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16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892019" y="2100084"/>
            <a:ext cx="4182888" cy="627382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170736" y="1831371"/>
            <a:ext cx="3832860" cy="455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8735">
              <a:lnSpc>
                <a:spcPts val="1664"/>
              </a:lnSpc>
            </a:pPr>
            <a:r>
              <a:rPr sz="1400" b="1" spc="-30" dirty="0">
                <a:latin typeface="Tahoma"/>
                <a:cs typeface="Tahoma"/>
              </a:rPr>
              <a:t>N</a:t>
            </a:r>
            <a:r>
              <a:rPr sz="1400" b="1" spc="-15" dirty="0">
                <a:latin typeface="Tahoma"/>
                <a:cs typeface="Tahoma"/>
              </a:rPr>
              <a:t>EW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70" dirty="0">
                <a:latin typeface="Tahoma"/>
                <a:cs typeface="Tahoma"/>
              </a:rPr>
              <a:t>MESS</a:t>
            </a:r>
            <a:r>
              <a:rPr sz="1400" b="1" spc="-20" dirty="0"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308735">
              <a:lnSpc>
                <a:spcPct val="100000"/>
              </a:lnSpc>
              <a:spcBef>
                <a:spcPts val="350"/>
              </a:spcBef>
            </a:pPr>
            <a:r>
              <a:rPr sz="1200" i="1" dirty="0">
                <a:latin typeface="Trebuchet MS"/>
                <a:cs typeface="Trebuchet MS"/>
              </a:rPr>
              <a:t>May</a:t>
            </a:r>
            <a:r>
              <a:rPr sz="1200" i="1" spc="-140" dirty="0">
                <a:latin typeface="Trebuchet MS"/>
                <a:cs typeface="Trebuchet MS"/>
              </a:rPr>
              <a:t> 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-204" dirty="0">
                <a:latin typeface="Trebuchet MS"/>
                <a:cs typeface="Trebuchet MS"/>
              </a:rPr>
              <a:t>,</a:t>
            </a:r>
            <a:r>
              <a:rPr sz="1200" i="1" spc="-120" dirty="0">
                <a:latin typeface="Trebuchet MS"/>
                <a:cs typeface="Trebuchet MS"/>
              </a:rPr>
              <a:t> </a:t>
            </a:r>
            <a:r>
              <a:rPr sz="1200" i="1" spc="65" dirty="0">
                <a:latin typeface="Trebuchet MS"/>
                <a:cs typeface="Trebuchet MS"/>
              </a:rPr>
              <a:t>20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65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70" dirty="0">
                <a:latin typeface="Tahoma"/>
                <a:cs typeface="Tahoma"/>
              </a:rPr>
              <a:t>o</a:t>
            </a:r>
            <a:r>
              <a:rPr sz="1400" b="1" spc="-110" dirty="0">
                <a:latin typeface="Tahoma"/>
                <a:cs typeface="Tahoma"/>
              </a:rPr>
              <a:t>ss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85" dirty="0">
                <a:latin typeface="Tahoma"/>
                <a:cs typeface="Tahoma"/>
              </a:rPr>
              <a:t>e</a:t>
            </a:r>
            <a:r>
              <a:rPr sz="1400" b="1" spc="-60" dirty="0">
                <a:latin typeface="Tahoma"/>
                <a:cs typeface="Tahoma"/>
              </a:rPr>
              <a:t>t</a:t>
            </a:r>
            <a:r>
              <a:rPr sz="1400" b="1" spc="-95" dirty="0">
                <a:latin typeface="Tahoma"/>
                <a:cs typeface="Tahoma"/>
              </a:rPr>
              <a:t>a</a:t>
            </a:r>
            <a:r>
              <a:rPr sz="1400" b="1" spc="-45" dirty="0">
                <a:latin typeface="Tahoma"/>
                <a:cs typeface="Tahoma"/>
              </a:rPr>
              <a:t>il</a:t>
            </a:r>
            <a:r>
              <a:rPr sz="1400" b="1" spc="-160" dirty="0"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  <a:spcBef>
                <a:spcPts val="610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xi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Sl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ic</a:t>
            </a:r>
            <a:r>
              <a:rPr sz="1400" b="1" spc="-5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0534" y="257378"/>
            <a:ext cx="51720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95" dirty="0">
                <a:latin typeface="Tahoma"/>
                <a:cs typeface="Tahoma"/>
              </a:rPr>
              <a:t>S</a:t>
            </a:r>
            <a:r>
              <a:rPr b="1" spc="-130" dirty="0">
                <a:latin typeface="Tahoma"/>
                <a:cs typeface="Tahoma"/>
              </a:rPr>
              <a:t>O</a:t>
            </a:r>
            <a:r>
              <a:rPr b="1" spc="-135" dirty="0">
                <a:latin typeface="Tahoma"/>
                <a:cs typeface="Tahoma"/>
              </a:rPr>
              <a:t>LUTI</a:t>
            </a:r>
            <a:r>
              <a:rPr b="1" spc="-190" dirty="0">
                <a:latin typeface="Tahoma"/>
                <a:cs typeface="Tahoma"/>
              </a:rPr>
              <a:t>O</a:t>
            </a:r>
            <a:r>
              <a:rPr b="1" spc="-45" dirty="0">
                <a:latin typeface="Tahoma"/>
                <a:cs typeface="Tahoma"/>
              </a:rPr>
              <a:t>N</a:t>
            </a:r>
            <a:r>
              <a:rPr spc="-325" dirty="0"/>
              <a:t>:</a:t>
            </a:r>
            <a:r>
              <a:rPr spc="-385" dirty="0"/>
              <a:t> </a:t>
            </a:r>
            <a:r>
              <a:rPr spc="170" dirty="0"/>
              <a:t>ARRAY</a:t>
            </a:r>
            <a:r>
              <a:rPr spc="-405" dirty="0"/>
              <a:t> </a:t>
            </a:r>
            <a:r>
              <a:rPr spc="270" dirty="0"/>
              <a:t>AC</a:t>
            </a:r>
            <a:r>
              <a:rPr spc="275" dirty="0"/>
              <a:t>C</a:t>
            </a:r>
            <a:r>
              <a:rPr spc="-35" dirty="0"/>
              <a:t>ESS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36077" y="1463420"/>
            <a:ext cx="1494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Sol</a:t>
            </a:r>
            <a:r>
              <a:rPr sz="20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20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2000" b="1" i="1" spc="-18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b="1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Code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74180" y="3230879"/>
            <a:ext cx="4440936" cy="8961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896481" y="2941066"/>
            <a:ext cx="13042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6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b="1" i="1" spc="-15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st</a:t>
            </a:r>
            <a:r>
              <a:rPr sz="1600" b="1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two</a:t>
            </a:r>
            <a:r>
              <a:rPr sz="1600" b="1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250" dirty="0">
                <a:solidFill>
                  <a:srgbClr val="404040"/>
                </a:solidFill>
                <a:latin typeface="Trebuchet MS"/>
                <a:cs typeface="Trebuchet MS"/>
              </a:rPr>
              <a:t>‘</a:t>
            </a:r>
            <a:r>
              <a:rPr sz="1600" b="1" i="1" spc="-14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6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w</a:t>
            </a:r>
            <a:r>
              <a:rPr sz="1600" b="1" i="1" spc="-185" dirty="0">
                <a:solidFill>
                  <a:srgbClr val="404040"/>
                </a:solidFill>
                <a:latin typeface="Trebuchet MS"/>
                <a:cs typeface="Trebuchet MS"/>
              </a:rPr>
              <a:t>s’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825560" y="4512564"/>
            <a:ext cx="4361180" cy="669290"/>
            <a:chOff x="6825560" y="4512564"/>
            <a:chExt cx="4361180" cy="6692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5560" y="4556428"/>
              <a:ext cx="4249346" cy="5719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8999" y="4512564"/>
              <a:ext cx="137159" cy="66903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914768" y="4216400"/>
            <a:ext cx="1152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Fir</a:t>
            </a:r>
            <a:r>
              <a:rPr sz="1600" b="1" i="1" spc="-13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600" b="1" i="1" spc="-13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600" b="1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‘col</a:t>
            </a:r>
            <a:r>
              <a:rPr sz="16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6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mn’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98691" y="5739384"/>
            <a:ext cx="4396612" cy="67970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916928" y="5437428"/>
            <a:ext cx="24898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Seco</a:t>
            </a:r>
            <a:r>
              <a:rPr sz="1600" b="1" i="1" spc="-65" dirty="0">
                <a:solidFill>
                  <a:srgbClr val="404040"/>
                </a:solidFill>
                <a:latin typeface="Trebuchet MS"/>
                <a:cs typeface="Trebuchet MS"/>
              </a:rPr>
              <a:t>nd</a:t>
            </a:r>
            <a:r>
              <a:rPr sz="1600" b="1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3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600" b="1" i="1" spc="-4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6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mber</a:t>
            </a:r>
            <a:r>
              <a:rPr sz="16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8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600" b="1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6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6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b="1" i="1" spc="-15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600" b="1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75" dirty="0">
                <a:solidFill>
                  <a:srgbClr val="404040"/>
                </a:solidFill>
                <a:latin typeface="Trebuchet MS"/>
                <a:cs typeface="Trebuchet MS"/>
              </a:rPr>
              <a:t>‘row</a:t>
            </a:r>
            <a:r>
              <a:rPr sz="16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16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2148" y="1510283"/>
            <a:ext cx="5564505" cy="5146675"/>
            <a:chOff x="422148" y="1510283"/>
            <a:chExt cx="5564505" cy="514667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4690" y="1537707"/>
              <a:ext cx="5404195" cy="510084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15156" y="6141719"/>
              <a:ext cx="1818131" cy="3474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8695" y="1786127"/>
              <a:ext cx="653795" cy="5273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2148" y="1510283"/>
              <a:ext cx="5564124" cy="514654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7680" y="1537715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17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xi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&amp;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Sl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ic</a:t>
            </a:r>
            <a:r>
              <a:rPr sz="1400" b="1" spc="-5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25" name="object 25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Times New Roman"/>
              <a:cs typeface="Times New Roman"/>
            </a:endParaRPr>
          </a:p>
          <a:p>
            <a:pPr marL="182880">
              <a:lnSpc>
                <a:spcPct val="100000"/>
              </a:lnSpc>
            </a:pP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Ok,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last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‘theoretical’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exercise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before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start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working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</a:pP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eal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dat</a:t>
            </a:r>
            <a:r>
              <a:rPr sz="1400" spc="-100" dirty="0">
                <a:solidFill>
                  <a:srgbClr val="404040"/>
                </a:solidFill>
                <a:latin typeface="Tahoma"/>
                <a:cs typeface="Tahoma"/>
              </a:rPr>
              <a:t>a.</a:t>
            </a:r>
            <a:endParaRPr sz="1400">
              <a:latin typeface="Tahoma"/>
              <a:cs typeface="Tahoma"/>
            </a:endParaRPr>
          </a:p>
          <a:p>
            <a:pPr marL="182880" marR="212725">
              <a:lnSpc>
                <a:spcPct val="100000"/>
              </a:lnSpc>
              <a:spcBef>
                <a:spcPts val="1200"/>
              </a:spcBef>
            </a:pP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am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fami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liar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indexi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ng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slicing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base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ython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but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have 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no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ide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it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lt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iple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dime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io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s.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I’ve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provided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few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different</a:t>
            </a:r>
            <a:r>
              <a:rPr sz="14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‘cuts’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notebook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</a:pP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slice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dice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random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created</a:t>
            </a:r>
            <a:r>
              <a:rPr sz="14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</a:pP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la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exer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ise?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5"/>
              </a:spcBef>
            </a:pP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892019" y="2100084"/>
            <a:ext cx="4182888" cy="627382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170736" y="1831371"/>
            <a:ext cx="3832860" cy="455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8735">
              <a:lnSpc>
                <a:spcPts val="1664"/>
              </a:lnSpc>
            </a:pPr>
            <a:r>
              <a:rPr sz="1400" b="1" spc="-30" dirty="0">
                <a:latin typeface="Tahoma"/>
                <a:cs typeface="Tahoma"/>
              </a:rPr>
              <a:t>N</a:t>
            </a:r>
            <a:r>
              <a:rPr sz="1400" b="1" spc="-15" dirty="0">
                <a:latin typeface="Tahoma"/>
                <a:cs typeface="Tahoma"/>
              </a:rPr>
              <a:t>EW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70" dirty="0">
                <a:latin typeface="Tahoma"/>
                <a:cs typeface="Tahoma"/>
              </a:rPr>
              <a:t>MESS</a:t>
            </a:r>
            <a:r>
              <a:rPr sz="1400" b="1" spc="-20" dirty="0"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308735">
              <a:lnSpc>
                <a:spcPct val="100000"/>
              </a:lnSpc>
              <a:spcBef>
                <a:spcPts val="350"/>
              </a:spcBef>
            </a:pPr>
            <a:r>
              <a:rPr sz="1200" i="1" dirty="0">
                <a:latin typeface="Trebuchet MS"/>
                <a:cs typeface="Trebuchet MS"/>
              </a:rPr>
              <a:t>May</a:t>
            </a:r>
            <a:r>
              <a:rPr sz="1200" i="1" spc="-140" dirty="0">
                <a:latin typeface="Trebuchet MS"/>
                <a:cs typeface="Trebuchet MS"/>
              </a:rPr>
              <a:t> 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-204" dirty="0">
                <a:latin typeface="Trebuchet MS"/>
                <a:cs typeface="Trebuchet MS"/>
              </a:rPr>
              <a:t>,</a:t>
            </a:r>
            <a:r>
              <a:rPr sz="1200" i="1" spc="-120" dirty="0">
                <a:latin typeface="Trebuchet MS"/>
                <a:cs typeface="Trebuchet MS"/>
              </a:rPr>
              <a:t> </a:t>
            </a:r>
            <a:r>
              <a:rPr sz="1200" i="1" spc="65" dirty="0">
                <a:latin typeface="Trebuchet MS"/>
                <a:cs typeface="Trebuchet MS"/>
              </a:rPr>
              <a:t>20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65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70" dirty="0">
                <a:latin typeface="Tahoma"/>
                <a:cs typeface="Tahoma"/>
              </a:rPr>
              <a:t>o</a:t>
            </a:r>
            <a:r>
              <a:rPr sz="1400" b="1" spc="-110" dirty="0">
                <a:latin typeface="Tahoma"/>
                <a:cs typeface="Tahoma"/>
              </a:rPr>
              <a:t>ss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85" dirty="0">
                <a:latin typeface="Tahoma"/>
                <a:cs typeface="Tahoma"/>
              </a:rPr>
              <a:t>e</a:t>
            </a:r>
            <a:r>
              <a:rPr sz="1400" b="1" spc="-60" dirty="0">
                <a:latin typeface="Tahoma"/>
                <a:cs typeface="Tahoma"/>
              </a:rPr>
              <a:t>t</a:t>
            </a:r>
            <a:r>
              <a:rPr sz="1400" b="1" spc="-95" dirty="0">
                <a:latin typeface="Tahoma"/>
                <a:cs typeface="Tahoma"/>
              </a:rPr>
              <a:t>a</a:t>
            </a:r>
            <a:r>
              <a:rPr sz="1400" b="1" spc="-45" dirty="0">
                <a:latin typeface="Tahoma"/>
                <a:cs typeface="Tahoma"/>
              </a:rPr>
              <a:t>il</a:t>
            </a:r>
            <a:r>
              <a:rPr sz="1400" b="1" spc="-160" dirty="0"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  <a:spcBef>
                <a:spcPts val="610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xi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Sl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ic</a:t>
            </a:r>
            <a:r>
              <a:rPr sz="1400" b="1" spc="-5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51752" y="3094177"/>
            <a:ext cx="4551045" cy="1052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9235" algn="ctr">
              <a:lnSpc>
                <a:spcPct val="100000"/>
              </a:lnSpc>
              <a:spcBef>
                <a:spcPts val="105"/>
              </a:spcBef>
            </a:pPr>
            <a:r>
              <a:rPr sz="2000" b="1" spc="25" dirty="0">
                <a:solidFill>
                  <a:srgbClr val="404040"/>
                </a:solidFill>
                <a:latin typeface="Tahoma"/>
                <a:cs typeface="Tahoma"/>
              </a:rPr>
              <a:t>GOA</a:t>
            </a:r>
            <a:r>
              <a:rPr sz="2000" b="1" spc="-150" dirty="0">
                <a:solidFill>
                  <a:srgbClr val="404040"/>
                </a:solidFill>
                <a:latin typeface="Tahoma"/>
                <a:cs typeface="Tahoma"/>
              </a:rPr>
              <a:t>LS</a:t>
            </a:r>
            <a:r>
              <a:rPr sz="2000" b="1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40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2000" b="1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2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2000" b="1" spc="-3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2000" b="1" spc="-265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b="1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35" dirty="0">
                <a:solidFill>
                  <a:srgbClr val="404040"/>
                </a:solidFill>
                <a:latin typeface="Tahoma"/>
                <a:cs typeface="Tahoma"/>
              </a:rPr>
              <a:t>SECT</a:t>
            </a:r>
            <a:r>
              <a:rPr sz="2000" b="1" spc="-114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2000" b="1" spc="-55" dirty="0">
                <a:solidFill>
                  <a:srgbClr val="404040"/>
                </a:solidFill>
                <a:latin typeface="Tahoma"/>
                <a:cs typeface="Tahoma"/>
              </a:rPr>
              <a:t>ON:</a:t>
            </a:r>
            <a:endParaRPr sz="2000">
              <a:latin typeface="Tahoma"/>
              <a:cs typeface="Tahoma"/>
            </a:endParaRPr>
          </a:p>
          <a:p>
            <a:pPr marL="299085" marR="5080" indent="-287020">
              <a:lnSpc>
                <a:spcPct val="100000"/>
              </a:lnSpc>
              <a:spcBef>
                <a:spcPts val="1839"/>
              </a:spcBef>
              <a:buClr>
                <a:srgbClr val="585858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Convert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Python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lists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arrays,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create </a:t>
            </a:r>
            <a:r>
              <a:rPr sz="1600" spc="-48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new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10" dirty="0">
                <a:solidFill>
                  <a:srgbClr val="404040"/>
                </a:solidFill>
                <a:latin typeface="Tahoma"/>
                <a:cs typeface="Tahoma"/>
              </a:rPr>
              <a:t>rr</a:t>
            </a:r>
            <a:r>
              <a:rPr sz="1600" spc="2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ys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404040"/>
                </a:solidFill>
                <a:latin typeface="Tahoma"/>
                <a:cs typeface="Tahoma"/>
              </a:rPr>
              <a:t>fro</a:t>
            </a:r>
            <a:r>
              <a:rPr sz="1600" spc="-7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scr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atch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using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fun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ion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51752" y="4350511"/>
            <a:ext cx="4758055" cy="147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Clr>
                <a:srgbClr val="585858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Apply</a:t>
            </a:r>
            <a:r>
              <a:rPr sz="16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ind</a:t>
            </a:r>
            <a:r>
              <a:rPr sz="1600" spc="-60" dirty="0">
                <a:solidFill>
                  <a:srgbClr val="404040"/>
                </a:solidFill>
                <a:latin typeface="Tahoma"/>
                <a:cs typeface="Tahoma"/>
              </a:rPr>
              <a:t>exing,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sli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600" spc="-70" dirty="0">
                <a:solidFill>
                  <a:srgbClr val="404040"/>
                </a:solidFill>
                <a:latin typeface="Tahoma"/>
                <a:cs typeface="Tahoma"/>
              </a:rPr>
              <a:t>ing,</a:t>
            </a:r>
            <a:r>
              <a:rPr sz="16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9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hod</a:t>
            </a:r>
            <a:r>
              <a:rPr sz="1600" spc="-100" dirty="0">
                <a:solidFill>
                  <a:srgbClr val="404040"/>
                </a:solidFill>
                <a:latin typeface="Tahoma"/>
                <a:cs typeface="Tahoma"/>
              </a:rPr>
              <a:t>s,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f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unc</a:t>
            </a: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ion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s  </a:t>
            </a: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perfor</a:t>
            </a:r>
            <a:r>
              <a:rPr sz="1600" spc="-7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oper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ations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on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14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600" spc="-4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600" spc="-7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Py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ys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85858"/>
              </a:buClr>
              <a:buFont typeface="Arial MT"/>
              <a:buChar char="•"/>
            </a:pPr>
            <a:endParaRPr sz="1450">
              <a:latin typeface="Tahoma"/>
              <a:cs typeface="Tahoma"/>
            </a:endParaRPr>
          </a:p>
          <a:p>
            <a:pPr marL="299085" marR="260985" indent="-287020">
              <a:lnSpc>
                <a:spcPct val="100000"/>
              </a:lnSpc>
              <a:buClr>
                <a:srgbClr val="585858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Un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de</a:t>
            </a: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rs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onc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ep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ve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tori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zation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and  broadcasting,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which</a:t>
            </a:r>
            <a:r>
              <a:rPr sz="16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are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critical</a:t>
            </a:r>
            <a:r>
              <a:rPr sz="16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404040"/>
                </a:solidFill>
                <a:latin typeface="Tahoma"/>
                <a:cs typeface="Tahoma"/>
              </a:rPr>
              <a:t>making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404040"/>
                </a:solidFill>
                <a:latin typeface="Tahoma"/>
                <a:cs typeface="Tahoma"/>
              </a:rPr>
              <a:t>NumPy </a:t>
            </a:r>
            <a:r>
              <a:rPr sz="1600" spc="-48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Pand</a:t>
            </a:r>
            <a:r>
              <a:rPr sz="1600" spc="-50" dirty="0">
                <a:solidFill>
                  <a:srgbClr val="404040"/>
                </a:solidFill>
                <a:latin typeface="Tahoma"/>
                <a:cs typeface="Tahoma"/>
              </a:rPr>
              <a:t>as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8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ore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eff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cien</a:t>
            </a:r>
            <a:r>
              <a:rPr sz="16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6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600" spc="-45" dirty="0">
                <a:solidFill>
                  <a:srgbClr val="404040"/>
                </a:solidFill>
                <a:latin typeface="Tahoma"/>
                <a:cs typeface="Tahoma"/>
              </a:rPr>
              <a:t>han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404040"/>
                </a:solidFill>
                <a:latin typeface="Tahoma"/>
                <a:cs typeface="Tahoma"/>
              </a:rPr>
              <a:t>b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se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Python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16985" y="257378"/>
            <a:ext cx="55594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95" dirty="0"/>
              <a:t>INTRO</a:t>
            </a:r>
            <a:r>
              <a:rPr spc="-405" dirty="0"/>
              <a:t> </a:t>
            </a:r>
            <a:r>
              <a:rPr spc="155" dirty="0"/>
              <a:t>TO</a:t>
            </a:r>
            <a:r>
              <a:rPr spc="-400" dirty="0"/>
              <a:t> </a:t>
            </a:r>
            <a:r>
              <a:rPr spc="190" dirty="0"/>
              <a:t>PANDAS</a:t>
            </a:r>
            <a:r>
              <a:rPr spc="-409" dirty="0"/>
              <a:t> </a:t>
            </a:r>
            <a:r>
              <a:rPr spc="95" dirty="0"/>
              <a:t>&amp;</a:t>
            </a:r>
            <a:r>
              <a:rPr spc="-400" dirty="0"/>
              <a:t> </a:t>
            </a:r>
            <a:r>
              <a:rPr spc="275" dirty="0"/>
              <a:t>NUMPY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37972" y="1263396"/>
            <a:ext cx="1054735" cy="1053465"/>
            <a:chOff x="537972" y="1263396"/>
            <a:chExt cx="1054735" cy="1053465"/>
          </a:xfrm>
        </p:grpSpPr>
        <p:sp>
          <p:nvSpPr>
            <p:cNvPr id="7" name="object 7"/>
            <p:cNvSpPr/>
            <p:nvPr/>
          </p:nvSpPr>
          <p:spPr>
            <a:xfrm>
              <a:off x="537972" y="1263396"/>
              <a:ext cx="1054735" cy="1053465"/>
            </a:xfrm>
            <a:custGeom>
              <a:avLst/>
              <a:gdLst/>
              <a:ahLst/>
              <a:cxnLst/>
              <a:rect l="l" t="t" r="r" b="b"/>
              <a:pathLst>
                <a:path w="1054735" h="1053464">
                  <a:moveTo>
                    <a:pt x="527304" y="0"/>
                  </a:moveTo>
                  <a:lnTo>
                    <a:pt x="479308" y="2151"/>
                  </a:lnTo>
                  <a:lnTo>
                    <a:pt x="432519" y="8482"/>
                  </a:lnTo>
                  <a:lnTo>
                    <a:pt x="387125" y="18806"/>
                  </a:lnTo>
                  <a:lnTo>
                    <a:pt x="343309" y="32938"/>
                  </a:lnTo>
                  <a:lnTo>
                    <a:pt x="301260" y="50692"/>
                  </a:lnTo>
                  <a:lnTo>
                    <a:pt x="261162" y="71882"/>
                  </a:lnTo>
                  <a:lnTo>
                    <a:pt x="223203" y="96322"/>
                  </a:lnTo>
                  <a:lnTo>
                    <a:pt x="187568" y="123826"/>
                  </a:lnTo>
                  <a:lnTo>
                    <a:pt x="154443" y="154209"/>
                  </a:lnTo>
                  <a:lnTo>
                    <a:pt x="124014" y="187285"/>
                  </a:lnTo>
                  <a:lnTo>
                    <a:pt x="96468" y="222868"/>
                  </a:lnTo>
                  <a:lnTo>
                    <a:pt x="71992" y="260773"/>
                  </a:lnTo>
                  <a:lnTo>
                    <a:pt x="50770" y="300813"/>
                  </a:lnTo>
                  <a:lnTo>
                    <a:pt x="32989" y="342802"/>
                  </a:lnTo>
                  <a:lnTo>
                    <a:pt x="18835" y="386556"/>
                  </a:lnTo>
                  <a:lnTo>
                    <a:pt x="8495" y="431887"/>
                  </a:lnTo>
                  <a:lnTo>
                    <a:pt x="2154" y="478611"/>
                  </a:lnTo>
                  <a:lnTo>
                    <a:pt x="0" y="526541"/>
                  </a:lnTo>
                  <a:lnTo>
                    <a:pt x="2154" y="574472"/>
                  </a:lnTo>
                  <a:lnTo>
                    <a:pt x="8495" y="621196"/>
                  </a:lnTo>
                  <a:lnTo>
                    <a:pt x="18835" y="666527"/>
                  </a:lnTo>
                  <a:lnTo>
                    <a:pt x="32989" y="710281"/>
                  </a:lnTo>
                  <a:lnTo>
                    <a:pt x="50770" y="752270"/>
                  </a:lnTo>
                  <a:lnTo>
                    <a:pt x="71992" y="792310"/>
                  </a:lnTo>
                  <a:lnTo>
                    <a:pt x="96468" y="830215"/>
                  </a:lnTo>
                  <a:lnTo>
                    <a:pt x="124014" y="865798"/>
                  </a:lnTo>
                  <a:lnTo>
                    <a:pt x="154443" y="898874"/>
                  </a:lnTo>
                  <a:lnTo>
                    <a:pt x="187568" y="929257"/>
                  </a:lnTo>
                  <a:lnTo>
                    <a:pt x="223203" y="956761"/>
                  </a:lnTo>
                  <a:lnTo>
                    <a:pt x="261162" y="981202"/>
                  </a:lnTo>
                  <a:lnTo>
                    <a:pt x="301260" y="1002391"/>
                  </a:lnTo>
                  <a:lnTo>
                    <a:pt x="343309" y="1020145"/>
                  </a:lnTo>
                  <a:lnTo>
                    <a:pt x="387125" y="1034277"/>
                  </a:lnTo>
                  <a:lnTo>
                    <a:pt x="432519" y="1044601"/>
                  </a:lnTo>
                  <a:lnTo>
                    <a:pt x="479308" y="1050932"/>
                  </a:lnTo>
                  <a:lnTo>
                    <a:pt x="527304" y="1053083"/>
                  </a:lnTo>
                  <a:lnTo>
                    <a:pt x="575297" y="1050932"/>
                  </a:lnTo>
                  <a:lnTo>
                    <a:pt x="622084" y="1044601"/>
                  </a:lnTo>
                  <a:lnTo>
                    <a:pt x="667478" y="1034277"/>
                  </a:lnTo>
                  <a:lnTo>
                    <a:pt x="711293" y="1020145"/>
                  </a:lnTo>
                  <a:lnTo>
                    <a:pt x="753342" y="1002391"/>
                  </a:lnTo>
                  <a:lnTo>
                    <a:pt x="793439" y="981201"/>
                  </a:lnTo>
                  <a:lnTo>
                    <a:pt x="831399" y="956761"/>
                  </a:lnTo>
                  <a:lnTo>
                    <a:pt x="867034" y="929257"/>
                  </a:lnTo>
                  <a:lnTo>
                    <a:pt x="900160" y="898874"/>
                  </a:lnTo>
                  <a:lnTo>
                    <a:pt x="930589" y="865798"/>
                  </a:lnTo>
                  <a:lnTo>
                    <a:pt x="958135" y="830215"/>
                  </a:lnTo>
                  <a:lnTo>
                    <a:pt x="982613" y="792310"/>
                  </a:lnTo>
                  <a:lnTo>
                    <a:pt x="1003835" y="752270"/>
                  </a:lnTo>
                  <a:lnTo>
                    <a:pt x="1021617" y="710281"/>
                  </a:lnTo>
                  <a:lnTo>
                    <a:pt x="1035771" y="666527"/>
                  </a:lnTo>
                  <a:lnTo>
                    <a:pt x="1046112" y="621196"/>
                  </a:lnTo>
                  <a:lnTo>
                    <a:pt x="1052452" y="574472"/>
                  </a:lnTo>
                  <a:lnTo>
                    <a:pt x="1054608" y="526541"/>
                  </a:lnTo>
                  <a:lnTo>
                    <a:pt x="1052452" y="478611"/>
                  </a:lnTo>
                  <a:lnTo>
                    <a:pt x="1046112" y="431887"/>
                  </a:lnTo>
                  <a:lnTo>
                    <a:pt x="1035771" y="386556"/>
                  </a:lnTo>
                  <a:lnTo>
                    <a:pt x="1021617" y="342802"/>
                  </a:lnTo>
                  <a:lnTo>
                    <a:pt x="1003835" y="300813"/>
                  </a:lnTo>
                  <a:lnTo>
                    <a:pt x="982613" y="260773"/>
                  </a:lnTo>
                  <a:lnTo>
                    <a:pt x="958135" y="222868"/>
                  </a:lnTo>
                  <a:lnTo>
                    <a:pt x="930589" y="187285"/>
                  </a:lnTo>
                  <a:lnTo>
                    <a:pt x="900160" y="154209"/>
                  </a:lnTo>
                  <a:lnTo>
                    <a:pt x="867034" y="123826"/>
                  </a:lnTo>
                  <a:lnTo>
                    <a:pt x="831399" y="96322"/>
                  </a:lnTo>
                  <a:lnTo>
                    <a:pt x="793439" y="71881"/>
                  </a:lnTo>
                  <a:lnTo>
                    <a:pt x="753342" y="50692"/>
                  </a:lnTo>
                  <a:lnTo>
                    <a:pt x="711293" y="32938"/>
                  </a:lnTo>
                  <a:lnTo>
                    <a:pt x="667478" y="18806"/>
                  </a:lnTo>
                  <a:lnTo>
                    <a:pt x="622084" y="8482"/>
                  </a:lnTo>
                  <a:lnTo>
                    <a:pt x="575297" y="2151"/>
                  </a:lnTo>
                  <a:lnTo>
                    <a:pt x="527304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516" y="1406652"/>
              <a:ext cx="731520" cy="766572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6121908" y="3032760"/>
            <a:ext cx="0" cy="2926080"/>
          </a:xfrm>
          <a:custGeom>
            <a:avLst/>
            <a:gdLst/>
            <a:ahLst/>
            <a:cxnLst/>
            <a:rect l="l" t="t" r="r" b="b"/>
            <a:pathLst>
              <a:path h="2926079">
                <a:moveTo>
                  <a:pt x="0" y="0"/>
                </a:moveTo>
                <a:lnTo>
                  <a:pt x="0" y="2926079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99335" y="3064510"/>
            <a:ext cx="26904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0" dirty="0">
                <a:solidFill>
                  <a:srgbClr val="404040"/>
                </a:solidFill>
                <a:latin typeface="Tahoma"/>
                <a:cs typeface="Tahoma"/>
              </a:rPr>
              <a:t>TOP</a:t>
            </a:r>
            <a:r>
              <a:rPr sz="2000" b="1" spc="-8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2000" b="1" spc="-95" dirty="0">
                <a:solidFill>
                  <a:srgbClr val="404040"/>
                </a:solidFill>
                <a:latin typeface="Tahoma"/>
                <a:cs typeface="Tahoma"/>
              </a:rPr>
              <a:t>CS</a:t>
            </a:r>
            <a:r>
              <a:rPr sz="2000" b="1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65" dirty="0">
                <a:solidFill>
                  <a:srgbClr val="404040"/>
                </a:solidFill>
                <a:latin typeface="Tahoma"/>
                <a:cs typeface="Tahoma"/>
              </a:rPr>
              <a:t>WE</a:t>
            </a:r>
            <a:r>
              <a:rPr sz="2000" b="1" spc="-20" dirty="0">
                <a:solidFill>
                  <a:srgbClr val="404040"/>
                </a:solidFill>
                <a:latin typeface="Tahoma"/>
                <a:cs typeface="Tahoma"/>
              </a:rPr>
              <a:t>’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LL</a:t>
            </a:r>
            <a:r>
              <a:rPr sz="2000" b="1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45" dirty="0">
                <a:solidFill>
                  <a:srgbClr val="404040"/>
                </a:solidFill>
                <a:latin typeface="Tahoma"/>
                <a:cs typeface="Tahoma"/>
              </a:rPr>
              <a:t>CO</a:t>
            </a:r>
            <a:r>
              <a:rPr sz="2000" b="1" spc="50" dirty="0">
                <a:solidFill>
                  <a:srgbClr val="404040"/>
                </a:solidFill>
                <a:latin typeface="Tahoma"/>
                <a:cs typeface="Tahoma"/>
              </a:rPr>
              <a:t>V</a:t>
            </a:r>
            <a:r>
              <a:rPr sz="2000" b="1" spc="-140" dirty="0">
                <a:solidFill>
                  <a:srgbClr val="404040"/>
                </a:solidFill>
                <a:latin typeface="Tahoma"/>
                <a:cs typeface="Tahoma"/>
              </a:rPr>
              <a:t>ER: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40023" y="3660647"/>
            <a:ext cx="2468880" cy="599440"/>
            <a:chOff x="3240023" y="3660647"/>
            <a:chExt cx="2468880" cy="599440"/>
          </a:xfrm>
        </p:grpSpPr>
        <p:sp>
          <p:nvSpPr>
            <p:cNvPr id="12" name="object 12"/>
            <p:cNvSpPr/>
            <p:nvPr/>
          </p:nvSpPr>
          <p:spPr>
            <a:xfrm>
              <a:off x="3240023" y="3660647"/>
              <a:ext cx="2468880" cy="599440"/>
            </a:xfrm>
            <a:custGeom>
              <a:avLst/>
              <a:gdLst/>
              <a:ahLst/>
              <a:cxnLst/>
              <a:rect l="l" t="t" r="r" b="b"/>
              <a:pathLst>
                <a:path w="2468879" h="599439">
                  <a:moveTo>
                    <a:pt x="2468879" y="0"/>
                  </a:moveTo>
                  <a:lnTo>
                    <a:pt x="142366" y="0"/>
                  </a:lnTo>
                  <a:lnTo>
                    <a:pt x="97373" y="7259"/>
                  </a:lnTo>
                  <a:lnTo>
                    <a:pt x="58292" y="27472"/>
                  </a:lnTo>
                  <a:lnTo>
                    <a:pt x="27472" y="58292"/>
                  </a:lnTo>
                  <a:lnTo>
                    <a:pt x="7259" y="97373"/>
                  </a:lnTo>
                  <a:lnTo>
                    <a:pt x="0" y="142366"/>
                  </a:lnTo>
                  <a:lnTo>
                    <a:pt x="0" y="598932"/>
                  </a:lnTo>
                  <a:lnTo>
                    <a:pt x="2326513" y="598932"/>
                  </a:lnTo>
                  <a:lnTo>
                    <a:pt x="2371506" y="591672"/>
                  </a:lnTo>
                  <a:lnTo>
                    <a:pt x="2410587" y="571459"/>
                  </a:lnTo>
                  <a:lnTo>
                    <a:pt x="2441407" y="540638"/>
                  </a:lnTo>
                  <a:lnTo>
                    <a:pt x="2461620" y="501558"/>
                  </a:lnTo>
                  <a:lnTo>
                    <a:pt x="2468879" y="456564"/>
                  </a:lnTo>
                  <a:lnTo>
                    <a:pt x="2468879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8239" y="3899026"/>
              <a:ext cx="1560068" cy="160655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580644" y="4450079"/>
            <a:ext cx="2468880" cy="599440"/>
            <a:chOff x="580644" y="4450079"/>
            <a:chExt cx="2468880" cy="599440"/>
          </a:xfrm>
        </p:grpSpPr>
        <p:sp>
          <p:nvSpPr>
            <p:cNvPr id="15" name="object 15"/>
            <p:cNvSpPr/>
            <p:nvPr/>
          </p:nvSpPr>
          <p:spPr>
            <a:xfrm>
              <a:off x="580644" y="4450079"/>
              <a:ext cx="2468880" cy="599440"/>
            </a:xfrm>
            <a:custGeom>
              <a:avLst/>
              <a:gdLst/>
              <a:ahLst/>
              <a:cxnLst/>
              <a:rect l="l" t="t" r="r" b="b"/>
              <a:pathLst>
                <a:path w="2468880" h="599439">
                  <a:moveTo>
                    <a:pt x="2468880" y="0"/>
                  </a:moveTo>
                  <a:lnTo>
                    <a:pt x="142341" y="0"/>
                  </a:lnTo>
                  <a:lnTo>
                    <a:pt x="97350" y="7259"/>
                  </a:lnTo>
                  <a:lnTo>
                    <a:pt x="58276" y="27472"/>
                  </a:lnTo>
                  <a:lnTo>
                    <a:pt x="27463" y="58293"/>
                  </a:lnTo>
                  <a:lnTo>
                    <a:pt x="7256" y="97373"/>
                  </a:lnTo>
                  <a:lnTo>
                    <a:pt x="0" y="142367"/>
                  </a:lnTo>
                  <a:lnTo>
                    <a:pt x="0" y="598932"/>
                  </a:lnTo>
                  <a:lnTo>
                    <a:pt x="2326513" y="598932"/>
                  </a:lnTo>
                  <a:lnTo>
                    <a:pt x="2371506" y="591672"/>
                  </a:lnTo>
                  <a:lnTo>
                    <a:pt x="2410587" y="571459"/>
                  </a:lnTo>
                  <a:lnTo>
                    <a:pt x="2441407" y="540639"/>
                  </a:lnTo>
                  <a:lnTo>
                    <a:pt x="2461620" y="501558"/>
                  </a:lnTo>
                  <a:lnTo>
                    <a:pt x="2468880" y="456565"/>
                  </a:lnTo>
                  <a:lnTo>
                    <a:pt x="246888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0960" y="4687823"/>
              <a:ext cx="1155623" cy="160655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580644" y="5309615"/>
            <a:ext cx="2472055" cy="599440"/>
            <a:chOff x="580644" y="5309615"/>
            <a:chExt cx="2472055" cy="599440"/>
          </a:xfrm>
        </p:grpSpPr>
        <p:sp>
          <p:nvSpPr>
            <p:cNvPr id="18" name="object 18"/>
            <p:cNvSpPr/>
            <p:nvPr/>
          </p:nvSpPr>
          <p:spPr>
            <a:xfrm>
              <a:off x="580644" y="5309615"/>
              <a:ext cx="2472055" cy="599440"/>
            </a:xfrm>
            <a:custGeom>
              <a:avLst/>
              <a:gdLst/>
              <a:ahLst/>
              <a:cxnLst/>
              <a:rect l="l" t="t" r="r" b="b"/>
              <a:pathLst>
                <a:path w="2472055" h="599439">
                  <a:moveTo>
                    <a:pt x="2471928" y="0"/>
                  </a:moveTo>
                  <a:lnTo>
                    <a:pt x="142341" y="0"/>
                  </a:lnTo>
                  <a:lnTo>
                    <a:pt x="97350" y="7259"/>
                  </a:lnTo>
                  <a:lnTo>
                    <a:pt x="58276" y="27472"/>
                  </a:lnTo>
                  <a:lnTo>
                    <a:pt x="27463" y="58293"/>
                  </a:lnTo>
                  <a:lnTo>
                    <a:pt x="7256" y="97373"/>
                  </a:lnTo>
                  <a:lnTo>
                    <a:pt x="0" y="142367"/>
                  </a:lnTo>
                  <a:lnTo>
                    <a:pt x="0" y="598932"/>
                  </a:lnTo>
                  <a:lnTo>
                    <a:pt x="2329561" y="598932"/>
                  </a:lnTo>
                  <a:lnTo>
                    <a:pt x="2374554" y="591675"/>
                  </a:lnTo>
                  <a:lnTo>
                    <a:pt x="2413635" y="571468"/>
                  </a:lnTo>
                  <a:lnTo>
                    <a:pt x="2444455" y="540655"/>
                  </a:lnTo>
                  <a:lnTo>
                    <a:pt x="2464668" y="501581"/>
                  </a:lnTo>
                  <a:lnTo>
                    <a:pt x="2471928" y="456590"/>
                  </a:lnTo>
                  <a:lnTo>
                    <a:pt x="2471928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316" y="5547613"/>
              <a:ext cx="1355153" cy="160642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3232404" y="5309615"/>
            <a:ext cx="2468880" cy="599440"/>
            <a:chOff x="3232404" y="5309615"/>
            <a:chExt cx="2468880" cy="599440"/>
          </a:xfrm>
        </p:grpSpPr>
        <p:sp>
          <p:nvSpPr>
            <p:cNvPr id="21" name="object 21"/>
            <p:cNvSpPr/>
            <p:nvPr/>
          </p:nvSpPr>
          <p:spPr>
            <a:xfrm>
              <a:off x="3232404" y="5309615"/>
              <a:ext cx="2468880" cy="599440"/>
            </a:xfrm>
            <a:custGeom>
              <a:avLst/>
              <a:gdLst/>
              <a:ahLst/>
              <a:cxnLst/>
              <a:rect l="l" t="t" r="r" b="b"/>
              <a:pathLst>
                <a:path w="2468879" h="599439">
                  <a:moveTo>
                    <a:pt x="2468880" y="0"/>
                  </a:moveTo>
                  <a:lnTo>
                    <a:pt x="142367" y="0"/>
                  </a:lnTo>
                  <a:lnTo>
                    <a:pt x="97373" y="7259"/>
                  </a:lnTo>
                  <a:lnTo>
                    <a:pt x="58293" y="27472"/>
                  </a:lnTo>
                  <a:lnTo>
                    <a:pt x="27472" y="58293"/>
                  </a:lnTo>
                  <a:lnTo>
                    <a:pt x="7259" y="97373"/>
                  </a:lnTo>
                  <a:lnTo>
                    <a:pt x="0" y="142367"/>
                  </a:lnTo>
                  <a:lnTo>
                    <a:pt x="0" y="598932"/>
                  </a:lnTo>
                  <a:lnTo>
                    <a:pt x="2326512" y="598932"/>
                  </a:lnTo>
                  <a:lnTo>
                    <a:pt x="2371506" y="591675"/>
                  </a:lnTo>
                  <a:lnTo>
                    <a:pt x="2410586" y="571468"/>
                  </a:lnTo>
                  <a:lnTo>
                    <a:pt x="2441407" y="540655"/>
                  </a:lnTo>
                  <a:lnTo>
                    <a:pt x="2461620" y="501581"/>
                  </a:lnTo>
                  <a:lnTo>
                    <a:pt x="2468880" y="456590"/>
                  </a:lnTo>
                  <a:lnTo>
                    <a:pt x="246888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2828" y="5546343"/>
              <a:ext cx="2283714" cy="16386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855089" y="1456436"/>
            <a:ext cx="9215120" cy="633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sz="2000" spc="-9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section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we’ll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introduce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35" dirty="0">
                <a:solidFill>
                  <a:srgbClr val="404040"/>
                </a:solidFill>
                <a:latin typeface="Tahoma"/>
                <a:cs typeface="Tahoma"/>
              </a:rPr>
              <a:t>Pandas</a:t>
            </a:r>
            <a:r>
              <a:rPr sz="2000" b="1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&amp;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25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12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two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critical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Python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libraries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that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help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2390"/>
              </a:lnSpc>
            </a:pP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structure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&amp;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DataFrames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contain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built-in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functions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analysis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80644" y="3669791"/>
            <a:ext cx="2468880" cy="599440"/>
            <a:chOff x="580644" y="3669791"/>
            <a:chExt cx="2468880" cy="599440"/>
          </a:xfrm>
        </p:grpSpPr>
        <p:sp>
          <p:nvSpPr>
            <p:cNvPr id="25" name="object 25"/>
            <p:cNvSpPr/>
            <p:nvPr/>
          </p:nvSpPr>
          <p:spPr>
            <a:xfrm>
              <a:off x="580644" y="3669791"/>
              <a:ext cx="2468880" cy="599440"/>
            </a:xfrm>
            <a:custGeom>
              <a:avLst/>
              <a:gdLst/>
              <a:ahLst/>
              <a:cxnLst/>
              <a:rect l="l" t="t" r="r" b="b"/>
              <a:pathLst>
                <a:path w="2468880" h="599439">
                  <a:moveTo>
                    <a:pt x="2468880" y="0"/>
                  </a:moveTo>
                  <a:lnTo>
                    <a:pt x="142341" y="0"/>
                  </a:lnTo>
                  <a:lnTo>
                    <a:pt x="97350" y="7259"/>
                  </a:lnTo>
                  <a:lnTo>
                    <a:pt x="58276" y="27472"/>
                  </a:lnTo>
                  <a:lnTo>
                    <a:pt x="27463" y="58292"/>
                  </a:lnTo>
                  <a:lnTo>
                    <a:pt x="7256" y="97373"/>
                  </a:lnTo>
                  <a:lnTo>
                    <a:pt x="0" y="142366"/>
                  </a:lnTo>
                  <a:lnTo>
                    <a:pt x="0" y="598931"/>
                  </a:lnTo>
                  <a:lnTo>
                    <a:pt x="2326513" y="598931"/>
                  </a:lnTo>
                  <a:lnTo>
                    <a:pt x="2371506" y="591672"/>
                  </a:lnTo>
                  <a:lnTo>
                    <a:pt x="2410587" y="571459"/>
                  </a:lnTo>
                  <a:lnTo>
                    <a:pt x="2441407" y="540638"/>
                  </a:lnTo>
                  <a:lnTo>
                    <a:pt x="2461620" y="501558"/>
                  </a:lnTo>
                  <a:lnTo>
                    <a:pt x="2468880" y="456564"/>
                  </a:lnTo>
                  <a:lnTo>
                    <a:pt x="246888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1052" y="3906773"/>
              <a:ext cx="1942566" cy="161925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3232404" y="4433315"/>
            <a:ext cx="2468880" cy="599440"/>
            <a:chOff x="3232404" y="4433315"/>
            <a:chExt cx="2468880" cy="599440"/>
          </a:xfrm>
        </p:grpSpPr>
        <p:sp>
          <p:nvSpPr>
            <p:cNvPr id="28" name="object 28"/>
            <p:cNvSpPr/>
            <p:nvPr/>
          </p:nvSpPr>
          <p:spPr>
            <a:xfrm>
              <a:off x="3232404" y="4433315"/>
              <a:ext cx="2468880" cy="599440"/>
            </a:xfrm>
            <a:custGeom>
              <a:avLst/>
              <a:gdLst/>
              <a:ahLst/>
              <a:cxnLst/>
              <a:rect l="l" t="t" r="r" b="b"/>
              <a:pathLst>
                <a:path w="2468879" h="599439">
                  <a:moveTo>
                    <a:pt x="2468880" y="0"/>
                  </a:moveTo>
                  <a:lnTo>
                    <a:pt x="142367" y="0"/>
                  </a:lnTo>
                  <a:lnTo>
                    <a:pt x="97373" y="7259"/>
                  </a:lnTo>
                  <a:lnTo>
                    <a:pt x="58293" y="27472"/>
                  </a:lnTo>
                  <a:lnTo>
                    <a:pt x="27472" y="58292"/>
                  </a:lnTo>
                  <a:lnTo>
                    <a:pt x="7259" y="97373"/>
                  </a:lnTo>
                  <a:lnTo>
                    <a:pt x="0" y="142366"/>
                  </a:lnTo>
                  <a:lnTo>
                    <a:pt x="0" y="598931"/>
                  </a:lnTo>
                  <a:lnTo>
                    <a:pt x="2326512" y="598931"/>
                  </a:lnTo>
                  <a:lnTo>
                    <a:pt x="2371506" y="591672"/>
                  </a:lnTo>
                  <a:lnTo>
                    <a:pt x="2410586" y="571459"/>
                  </a:lnTo>
                  <a:lnTo>
                    <a:pt x="2441407" y="540638"/>
                  </a:lnTo>
                  <a:lnTo>
                    <a:pt x="2461620" y="501558"/>
                  </a:lnTo>
                  <a:lnTo>
                    <a:pt x="2468880" y="456564"/>
                  </a:lnTo>
                  <a:lnTo>
                    <a:pt x="246888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41395" y="4670170"/>
              <a:ext cx="1846071" cy="1639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7273" y="257378"/>
            <a:ext cx="39979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ARRAY</a:t>
            </a:r>
            <a:r>
              <a:rPr spc="-409" dirty="0"/>
              <a:t> </a:t>
            </a:r>
            <a:r>
              <a:rPr spc="155" dirty="0"/>
              <a:t>OPE</a:t>
            </a:r>
            <a:r>
              <a:rPr spc="150" dirty="0"/>
              <a:t>R</a:t>
            </a:r>
            <a:r>
              <a:rPr spc="95" dirty="0"/>
              <a:t>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547240"/>
            <a:ext cx="67621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Arithmetic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operators</a:t>
            </a:r>
            <a:r>
              <a:rPr sz="20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used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perform</a:t>
            </a:r>
            <a:r>
              <a:rPr sz="20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0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b="1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12135" y="2365248"/>
            <a:ext cx="5279136" cy="140360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612135" y="3893692"/>
            <a:ext cx="5369560" cy="922655"/>
            <a:chOff x="2612135" y="3893692"/>
            <a:chExt cx="5369560" cy="92265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2135" y="3909072"/>
              <a:ext cx="5283708" cy="9067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868411" y="3896867"/>
              <a:ext cx="109855" cy="852169"/>
            </a:xfrm>
            <a:custGeom>
              <a:avLst/>
              <a:gdLst/>
              <a:ahLst/>
              <a:cxnLst/>
              <a:rect l="l" t="t" r="r" b="b"/>
              <a:pathLst>
                <a:path w="109854" h="852170">
                  <a:moveTo>
                    <a:pt x="0" y="851915"/>
                  </a:moveTo>
                  <a:lnTo>
                    <a:pt x="21377" y="847969"/>
                  </a:lnTo>
                  <a:lnTo>
                    <a:pt x="38814" y="837199"/>
                  </a:lnTo>
                  <a:lnTo>
                    <a:pt x="50559" y="821215"/>
                  </a:lnTo>
                  <a:lnTo>
                    <a:pt x="54864" y="801623"/>
                  </a:lnTo>
                  <a:lnTo>
                    <a:pt x="54864" y="270255"/>
                  </a:lnTo>
                  <a:lnTo>
                    <a:pt x="59168" y="250664"/>
                  </a:lnTo>
                  <a:lnTo>
                    <a:pt x="70913" y="234680"/>
                  </a:lnTo>
                  <a:lnTo>
                    <a:pt x="88350" y="223910"/>
                  </a:lnTo>
                  <a:lnTo>
                    <a:pt x="109728" y="219963"/>
                  </a:lnTo>
                  <a:lnTo>
                    <a:pt x="88350" y="215999"/>
                  </a:lnTo>
                  <a:lnTo>
                    <a:pt x="70913" y="205200"/>
                  </a:lnTo>
                  <a:lnTo>
                    <a:pt x="59168" y="189210"/>
                  </a:lnTo>
                  <a:lnTo>
                    <a:pt x="54864" y="169671"/>
                  </a:lnTo>
                  <a:lnTo>
                    <a:pt x="54864" y="50291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612135" y="4908677"/>
            <a:ext cx="5369560" cy="1224280"/>
            <a:chOff x="2612135" y="4908677"/>
            <a:chExt cx="5369560" cy="122428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2135" y="4910328"/>
              <a:ext cx="5279136" cy="12192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868411" y="4911852"/>
              <a:ext cx="109855" cy="1217930"/>
            </a:xfrm>
            <a:custGeom>
              <a:avLst/>
              <a:gdLst/>
              <a:ahLst/>
              <a:cxnLst/>
              <a:rect l="l" t="t" r="r" b="b"/>
              <a:pathLst>
                <a:path w="109854" h="1217929">
                  <a:moveTo>
                    <a:pt x="0" y="1217676"/>
                  </a:moveTo>
                  <a:lnTo>
                    <a:pt x="21377" y="1213723"/>
                  </a:lnTo>
                  <a:lnTo>
                    <a:pt x="38814" y="1202945"/>
                  </a:lnTo>
                  <a:lnTo>
                    <a:pt x="50559" y="1186959"/>
                  </a:lnTo>
                  <a:lnTo>
                    <a:pt x="54864" y="1167384"/>
                  </a:lnTo>
                  <a:lnTo>
                    <a:pt x="54864" y="364617"/>
                  </a:lnTo>
                  <a:lnTo>
                    <a:pt x="59168" y="345025"/>
                  </a:lnTo>
                  <a:lnTo>
                    <a:pt x="70913" y="329041"/>
                  </a:lnTo>
                  <a:lnTo>
                    <a:pt x="88350" y="318271"/>
                  </a:lnTo>
                  <a:lnTo>
                    <a:pt x="109728" y="314325"/>
                  </a:lnTo>
                  <a:lnTo>
                    <a:pt x="88350" y="310378"/>
                  </a:lnTo>
                  <a:lnTo>
                    <a:pt x="70913" y="299608"/>
                  </a:lnTo>
                  <a:lnTo>
                    <a:pt x="59168" y="283624"/>
                  </a:lnTo>
                  <a:lnTo>
                    <a:pt x="54864" y="264033"/>
                  </a:lnTo>
                  <a:lnTo>
                    <a:pt x="54864" y="50292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4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8359140" y="2339339"/>
            <a:ext cx="3194685" cy="932815"/>
          </a:xfrm>
          <a:custGeom>
            <a:avLst/>
            <a:gdLst/>
            <a:ahLst/>
            <a:cxnLst/>
            <a:rect l="l" t="t" r="r" b="b"/>
            <a:pathLst>
              <a:path w="3194684" h="932814">
                <a:moveTo>
                  <a:pt x="3194304" y="0"/>
                </a:moveTo>
                <a:lnTo>
                  <a:pt x="223774" y="0"/>
                </a:lnTo>
                <a:lnTo>
                  <a:pt x="178680" y="4546"/>
                </a:lnTo>
                <a:lnTo>
                  <a:pt x="136677" y="17587"/>
                </a:lnTo>
                <a:lnTo>
                  <a:pt x="98666" y="38221"/>
                </a:lnTo>
                <a:lnTo>
                  <a:pt x="65547" y="65547"/>
                </a:lnTo>
                <a:lnTo>
                  <a:pt x="38221" y="98666"/>
                </a:lnTo>
                <a:lnTo>
                  <a:pt x="17587" y="136677"/>
                </a:lnTo>
                <a:lnTo>
                  <a:pt x="4546" y="178680"/>
                </a:lnTo>
                <a:lnTo>
                  <a:pt x="0" y="223774"/>
                </a:lnTo>
                <a:lnTo>
                  <a:pt x="0" y="932688"/>
                </a:lnTo>
                <a:lnTo>
                  <a:pt x="2970529" y="932688"/>
                </a:lnTo>
                <a:lnTo>
                  <a:pt x="3015623" y="928141"/>
                </a:lnTo>
                <a:lnTo>
                  <a:pt x="3057626" y="915100"/>
                </a:lnTo>
                <a:lnTo>
                  <a:pt x="3095637" y="894466"/>
                </a:lnTo>
                <a:lnTo>
                  <a:pt x="3128756" y="867140"/>
                </a:lnTo>
                <a:lnTo>
                  <a:pt x="3156082" y="834021"/>
                </a:lnTo>
                <a:lnTo>
                  <a:pt x="3176716" y="796010"/>
                </a:lnTo>
                <a:lnTo>
                  <a:pt x="3189757" y="754007"/>
                </a:lnTo>
                <a:lnTo>
                  <a:pt x="3194304" y="708913"/>
                </a:lnTo>
                <a:lnTo>
                  <a:pt x="3194304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017254" y="2416302"/>
            <a:ext cx="22459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7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1200" spc="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ay</a:t>
            </a:r>
            <a:r>
              <a:rPr sz="1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25" dirty="0">
                <a:solidFill>
                  <a:srgbClr val="FFFFFF"/>
                </a:solidFill>
                <a:latin typeface="Tahoma"/>
                <a:cs typeface="Tahoma"/>
              </a:rPr>
              <a:t>ra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1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ahoma"/>
                <a:cs typeface="Tahoma"/>
              </a:rPr>
              <a:t>appli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ahoma"/>
                <a:cs typeface="Tahoma"/>
              </a:rPr>
              <a:t>via  </a:t>
            </a:r>
            <a:r>
              <a:rPr sz="1200" b="1" spc="-60" dirty="0">
                <a:solidFill>
                  <a:srgbClr val="F8FDA4"/>
                </a:solidFill>
                <a:latin typeface="Tahoma"/>
                <a:cs typeface="Tahoma"/>
              </a:rPr>
              <a:t>v</a:t>
            </a:r>
            <a:r>
              <a:rPr sz="1200" b="1" spc="-85" dirty="0">
                <a:solidFill>
                  <a:srgbClr val="F8FDA4"/>
                </a:solidFill>
                <a:latin typeface="Tahoma"/>
                <a:cs typeface="Tahoma"/>
              </a:rPr>
              <a:t>e</a:t>
            </a:r>
            <a:r>
              <a:rPr sz="1200" b="1" spc="-55" dirty="0">
                <a:solidFill>
                  <a:srgbClr val="F8FDA4"/>
                </a:solidFill>
                <a:latin typeface="Tahoma"/>
                <a:cs typeface="Tahoma"/>
              </a:rPr>
              <a:t>c</a:t>
            </a:r>
            <a:r>
              <a:rPr sz="1200" b="1" spc="-40" dirty="0">
                <a:solidFill>
                  <a:srgbClr val="F8FDA4"/>
                </a:solidFill>
                <a:latin typeface="Tahoma"/>
                <a:cs typeface="Tahoma"/>
              </a:rPr>
              <a:t>t</a:t>
            </a:r>
            <a:r>
              <a:rPr sz="1200" b="1" spc="-55" dirty="0">
                <a:solidFill>
                  <a:srgbClr val="F8FDA4"/>
                </a:solidFill>
                <a:latin typeface="Tahoma"/>
                <a:cs typeface="Tahoma"/>
              </a:rPr>
              <a:t>oriz</a:t>
            </a:r>
            <a:r>
              <a:rPr sz="1200" b="1" spc="-75" dirty="0">
                <a:solidFill>
                  <a:srgbClr val="F8FDA4"/>
                </a:solidFill>
                <a:latin typeface="Tahoma"/>
                <a:cs typeface="Tahoma"/>
              </a:rPr>
              <a:t>a</a:t>
            </a:r>
            <a:r>
              <a:rPr sz="1200" b="1" spc="-45" dirty="0">
                <a:solidFill>
                  <a:srgbClr val="F8FDA4"/>
                </a:solidFill>
                <a:latin typeface="Tahoma"/>
                <a:cs typeface="Tahoma"/>
              </a:rPr>
              <a:t>tio</a:t>
            </a:r>
            <a:r>
              <a:rPr sz="1200" b="1" spc="-90" dirty="0">
                <a:solidFill>
                  <a:srgbClr val="F8FDA4"/>
                </a:solidFill>
                <a:latin typeface="Tahoma"/>
                <a:cs typeface="Tahoma"/>
              </a:rPr>
              <a:t>n</a:t>
            </a:r>
            <a:r>
              <a:rPr sz="1200" b="1" spc="-110" dirty="0">
                <a:solidFill>
                  <a:srgbClr val="F8FDA4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-70" dirty="0">
                <a:solidFill>
                  <a:srgbClr val="F8FDA4"/>
                </a:solidFill>
                <a:latin typeface="Tahoma"/>
                <a:cs typeface="Tahoma"/>
              </a:rPr>
              <a:t>broadc</a:t>
            </a:r>
            <a:r>
              <a:rPr sz="1200" b="1" spc="-80" dirty="0">
                <a:solidFill>
                  <a:srgbClr val="F8FDA4"/>
                </a:solidFill>
                <a:latin typeface="Tahoma"/>
                <a:cs typeface="Tahoma"/>
              </a:rPr>
              <a:t>a</a:t>
            </a:r>
            <a:r>
              <a:rPr sz="1200" b="1" spc="-75" dirty="0">
                <a:solidFill>
                  <a:srgbClr val="F8FDA4"/>
                </a:solidFill>
                <a:latin typeface="Tahoma"/>
                <a:cs typeface="Tahoma"/>
              </a:rPr>
              <a:t>s</a:t>
            </a:r>
            <a:r>
              <a:rPr sz="1200" b="1" spc="-55" dirty="0">
                <a:solidFill>
                  <a:srgbClr val="F8FDA4"/>
                </a:solidFill>
                <a:latin typeface="Tahoma"/>
                <a:cs typeface="Tahoma"/>
              </a:rPr>
              <a:t>t</a:t>
            </a:r>
            <a:r>
              <a:rPr sz="1200" b="1" spc="-80" dirty="0">
                <a:solidFill>
                  <a:srgbClr val="F8FDA4"/>
                </a:solidFill>
                <a:latin typeface="Tahoma"/>
                <a:cs typeface="Tahoma"/>
              </a:rPr>
              <a:t>in</a:t>
            </a:r>
            <a:r>
              <a:rPr sz="1200" b="1" spc="-95" dirty="0">
                <a:solidFill>
                  <a:srgbClr val="F8FDA4"/>
                </a:solidFill>
                <a:latin typeface="Tahoma"/>
                <a:cs typeface="Tahoma"/>
              </a:rPr>
              <a:t>g</a:t>
            </a:r>
            <a:r>
              <a:rPr sz="1200" spc="-114" dirty="0">
                <a:solidFill>
                  <a:srgbClr val="FFFFFF"/>
                </a:solidFill>
                <a:latin typeface="Tahoma"/>
                <a:cs typeface="Tahoma"/>
              </a:rPr>
              <a:t>,  </a:t>
            </a:r>
            <a:r>
              <a:rPr sz="1200" spc="10" dirty="0">
                <a:solidFill>
                  <a:srgbClr val="FFFFFF"/>
                </a:solidFill>
                <a:latin typeface="Tahoma"/>
                <a:cs typeface="Tahoma"/>
              </a:rPr>
              <a:t>wh</a:t>
            </a:r>
            <a:r>
              <a:rPr sz="1200" spc="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12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30" dirty="0">
                <a:solidFill>
                  <a:srgbClr val="FFFFFF"/>
                </a:solidFill>
                <a:latin typeface="Tahoma"/>
                <a:cs typeface="Tahoma"/>
              </a:rPr>
              <a:t>li</a:t>
            </a: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min</a:t>
            </a:r>
            <a:r>
              <a:rPr sz="1200" spc="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he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p  </a:t>
            </a:r>
            <a:r>
              <a:rPr sz="1200" spc="20" dirty="0">
                <a:solidFill>
                  <a:srgbClr val="FFFFFF"/>
                </a:solidFill>
                <a:latin typeface="Tahoma"/>
                <a:cs typeface="Tahoma"/>
              </a:rPr>
              <a:t>thro</a:t>
            </a:r>
            <a:r>
              <a:rPr sz="1200" spc="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2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ay's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me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ts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87012" y="2515454"/>
            <a:ext cx="327326" cy="31932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058150" y="3905504"/>
            <a:ext cx="1244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8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2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ds</a:t>
            </a:r>
            <a:r>
              <a:rPr sz="12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eve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ement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58150" y="4905882"/>
            <a:ext cx="372110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17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This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assigns </a:t>
            </a:r>
            <a:r>
              <a:rPr sz="12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all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elements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in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12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first </a:t>
            </a:r>
            <a:r>
              <a:rPr sz="12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row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to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'quantity'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Then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assigns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all</a:t>
            </a:r>
            <a:r>
              <a:rPr sz="12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elements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second</a:t>
            </a:r>
            <a:r>
              <a:rPr sz="12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row</a:t>
            </a:r>
            <a:r>
              <a:rPr sz="12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'price'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Finally,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it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multiplies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corresponding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elements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each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array: </a:t>
            </a:r>
            <a:r>
              <a:rPr sz="1200" i="1" spc="-3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(0*0,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15" dirty="0">
                <a:solidFill>
                  <a:srgbClr val="404040"/>
                </a:solidFill>
                <a:latin typeface="Trebuchet MS"/>
                <a:cs typeface="Trebuchet MS"/>
              </a:rPr>
              <a:t>5*1827,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20" dirty="0">
                <a:solidFill>
                  <a:srgbClr val="404040"/>
                </a:solidFill>
                <a:latin typeface="Trebuchet MS"/>
                <a:cs typeface="Trebuchet MS"/>
              </a:rPr>
              <a:t>155*616,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10" dirty="0">
                <a:solidFill>
                  <a:srgbClr val="404040"/>
                </a:solidFill>
                <a:latin typeface="Trebuchet MS"/>
                <a:cs typeface="Trebuchet MS"/>
              </a:rPr>
              <a:t>0*317,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35" dirty="0">
                <a:solidFill>
                  <a:srgbClr val="404040"/>
                </a:solidFill>
                <a:latin typeface="Trebuchet MS"/>
                <a:cs typeface="Trebuchet MS"/>
              </a:rPr>
              <a:t>518*325)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21" name="object 21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26" name="object 26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29" name="object 29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16623" y="2221992"/>
            <a:ext cx="4932045" cy="1229995"/>
            <a:chOff x="6516623" y="2221992"/>
            <a:chExt cx="4932045" cy="12299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6623" y="2221992"/>
              <a:ext cx="4931664" cy="122986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2343" y="2589276"/>
              <a:ext cx="1876044" cy="33223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99385" y="257378"/>
            <a:ext cx="67913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45" dirty="0">
                <a:latin typeface="Tahoma"/>
                <a:cs typeface="Tahoma"/>
              </a:rPr>
              <a:t>ASSIGN</a:t>
            </a:r>
            <a:r>
              <a:rPr b="1" spc="-215" dirty="0">
                <a:latin typeface="Tahoma"/>
                <a:cs typeface="Tahoma"/>
              </a:rPr>
              <a:t>M</a:t>
            </a:r>
            <a:r>
              <a:rPr b="1" spc="-80" dirty="0">
                <a:latin typeface="Tahoma"/>
                <a:cs typeface="Tahoma"/>
              </a:rPr>
              <a:t>ENT</a:t>
            </a:r>
            <a:r>
              <a:rPr spc="-325" dirty="0"/>
              <a:t>:</a:t>
            </a:r>
            <a:r>
              <a:rPr spc="-420" dirty="0"/>
              <a:t> </a:t>
            </a:r>
            <a:r>
              <a:rPr spc="170" dirty="0"/>
              <a:t>ARRAY</a:t>
            </a:r>
            <a:r>
              <a:rPr spc="-409" dirty="0"/>
              <a:t> </a:t>
            </a:r>
            <a:r>
              <a:rPr spc="155" dirty="0"/>
              <a:t>OPE</a:t>
            </a:r>
            <a:r>
              <a:rPr spc="150" dirty="0"/>
              <a:t>R</a:t>
            </a:r>
            <a:r>
              <a:rPr spc="95" dirty="0"/>
              <a:t>ATIONS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33968" y="1463420"/>
            <a:ext cx="16986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Resu</a:t>
            </a:r>
            <a:r>
              <a:rPr sz="20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20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b="1" i="1" spc="-135" dirty="0">
                <a:solidFill>
                  <a:srgbClr val="404040"/>
                </a:solidFill>
                <a:latin typeface="Trebuchet MS"/>
                <a:cs typeface="Trebuchet MS"/>
              </a:rPr>
              <a:t>review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16623" y="3817620"/>
            <a:ext cx="4893564" cy="1107948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22148" y="1510283"/>
            <a:ext cx="5564505" cy="5146675"/>
            <a:chOff x="422148" y="1510283"/>
            <a:chExt cx="5564505" cy="514667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690" y="1537707"/>
              <a:ext cx="5404195" cy="510084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5156" y="6141719"/>
              <a:ext cx="1818131" cy="3474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8695" y="1786127"/>
              <a:ext cx="653795" cy="5273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2148" y="1510283"/>
              <a:ext cx="5564124" cy="51465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7680" y="1537715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18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m 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isc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un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21" name="object 21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173990" rIns="0" bIns="0" rtlCol="0">
            <a:spAutoFit/>
          </a:bodyPr>
          <a:lstStyle/>
          <a:p>
            <a:pPr marL="182880" marR="407034" algn="just">
              <a:lnSpc>
                <a:spcPct val="100000"/>
              </a:lnSpc>
              <a:spcBef>
                <a:spcPts val="1370"/>
              </a:spcBef>
            </a:pP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Ok,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so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now</a:t>
            </a:r>
            <a:r>
              <a:rPr sz="1400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that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we’ve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gotten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basics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down,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start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using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first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tasks.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As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part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promotion,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wa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ap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ly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disc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ise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st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mer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 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enerate</a:t>
            </a:r>
            <a:r>
              <a:rPr sz="14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cial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medi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buzz.</a:t>
            </a:r>
            <a:endParaRPr sz="1400">
              <a:latin typeface="Tahoma"/>
              <a:cs typeface="Tahoma"/>
            </a:endParaRPr>
          </a:p>
          <a:p>
            <a:pPr marL="182880" algn="just">
              <a:lnSpc>
                <a:spcPct val="100000"/>
              </a:lnSpc>
              <a:spcBef>
                <a:spcPts val="1200"/>
              </a:spcBef>
            </a:pP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Fir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t,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add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fl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at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ip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5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ices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et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endParaRPr sz="1400">
              <a:latin typeface="Tahoma"/>
              <a:cs typeface="Tahoma"/>
            </a:endParaRPr>
          </a:p>
          <a:p>
            <a:pPr marL="182880" algn="just">
              <a:lnSpc>
                <a:spcPct val="100000"/>
              </a:lnSpc>
            </a:pP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‘total’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amo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ed.</a:t>
            </a:r>
            <a:endParaRPr sz="1400">
              <a:latin typeface="Tahoma"/>
              <a:cs typeface="Tahoma"/>
            </a:endParaRPr>
          </a:p>
          <a:p>
            <a:pPr marL="182880" marR="375285">
              <a:lnSpc>
                <a:spcPct val="100000"/>
              </a:lnSpc>
              <a:spcBef>
                <a:spcPts val="1200"/>
              </a:spcBef>
            </a:pP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The numbers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 the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random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array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represent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‘discount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er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ent’.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et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‘pe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cent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ed’,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btract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fi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6 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numbers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random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1,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then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multiply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‘percent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owed’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by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‘total’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get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final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amount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owed.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952738" y="5328284"/>
            <a:ext cx="20497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d(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)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et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od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ds 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e 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eci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ie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deci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912734" y="5007102"/>
            <a:ext cx="947419" cy="523240"/>
          </a:xfrm>
          <a:custGeom>
            <a:avLst/>
            <a:gdLst/>
            <a:ahLst/>
            <a:cxnLst/>
            <a:rect l="l" t="t" r="r" b="b"/>
            <a:pathLst>
              <a:path w="947420" h="523239">
                <a:moveTo>
                  <a:pt x="47625" y="75321"/>
                </a:moveTo>
                <a:lnTo>
                  <a:pt x="28673" y="76681"/>
                </a:lnTo>
                <a:lnTo>
                  <a:pt x="30225" y="96393"/>
                </a:lnTo>
                <a:lnTo>
                  <a:pt x="33528" y="127762"/>
                </a:lnTo>
                <a:lnTo>
                  <a:pt x="43053" y="189356"/>
                </a:lnTo>
                <a:lnTo>
                  <a:pt x="57785" y="248285"/>
                </a:lnTo>
                <a:lnTo>
                  <a:pt x="79248" y="303530"/>
                </a:lnTo>
                <a:lnTo>
                  <a:pt x="100965" y="341503"/>
                </a:lnTo>
                <a:lnTo>
                  <a:pt x="128270" y="376682"/>
                </a:lnTo>
                <a:lnTo>
                  <a:pt x="161925" y="407924"/>
                </a:lnTo>
                <a:lnTo>
                  <a:pt x="202311" y="434975"/>
                </a:lnTo>
                <a:lnTo>
                  <a:pt x="249936" y="457454"/>
                </a:lnTo>
                <a:lnTo>
                  <a:pt x="304165" y="475488"/>
                </a:lnTo>
                <a:lnTo>
                  <a:pt x="343535" y="485521"/>
                </a:lnTo>
                <a:lnTo>
                  <a:pt x="385318" y="493903"/>
                </a:lnTo>
                <a:lnTo>
                  <a:pt x="429260" y="501015"/>
                </a:lnTo>
                <a:lnTo>
                  <a:pt x="475361" y="506730"/>
                </a:lnTo>
                <a:lnTo>
                  <a:pt x="523240" y="511429"/>
                </a:lnTo>
                <a:lnTo>
                  <a:pt x="572643" y="515112"/>
                </a:lnTo>
                <a:lnTo>
                  <a:pt x="623443" y="517906"/>
                </a:lnTo>
                <a:lnTo>
                  <a:pt x="728726" y="521335"/>
                </a:lnTo>
                <a:lnTo>
                  <a:pt x="947039" y="523113"/>
                </a:lnTo>
                <a:lnTo>
                  <a:pt x="947039" y="504063"/>
                </a:lnTo>
                <a:lnTo>
                  <a:pt x="782701" y="503174"/>
                </a:lnTo>
                <a:lnTo>
                  <a:pt x="676148" y="500888"/>
                </a:lnTo>
                <a:lnTo>
                  <a:pt x="624205" y="498856"/>
                </a:lnTo>
                <a:lnTo>
                  <a:pt x="573659" y="496062"/>
                </a:lnTo>
                <a:lnTo>
                  <a:pt x="524637" y="492506"/>
                </a:lnTo>
                <a:lnTo>
                  <a:pt x="477266" y="487807"/>
                </a:lnTo>
                <a:lnTo>
                  <a:pt x="431673" y="482092"/>
                </a:lnTo>
                <a:lnTo>
                  <a:pt x="388366" y="475107"/>
                </a:lnTo>
                <a:lnTo>
                  <a:pt x="347345" y="466979"/>
                </a:lnTo>
                <a:lnTo>
                  <a:pt x="308991" y="457200"/>
                </a:lnTo>
                <a:lnTo>
                  <a:pt x="256667" y="439674"/>
                </a:lnTo>
                <a:lnTo>
                  <a:pt x="211328" y="418211"/>
                </a:lnTo>
                <a:lnTo>
                  <a:pt x="173355" y="392684"/>
                </a:lnTo>
                <a:lnTo>
                  <a:pt x="141986" y="363474"/>
                </a:lnTo>
                <a:lnTo>
                  <a:pt x="116586" y="330708"/>
                </a:lnTo>
                <a:lnTo>
                  <a:pt x="96012" y="294513"/>
                </a:lnTo>
                <a:lnTo>
                  <a:pt x="75692" y="242062"/>
                </a:lnTo>
                <a:lnTo>
                  <a:pt x="61595" y="185293"/>
                </a:lnTo>
                <a:lnTo>
                  <a:pt x="52450" y="125222"/>
                </a:lnTo>
                <a:lnTo>
                  <a:pt x="49149" y="94361"/>
                </a:lnTo>
                <a:lnTo>
                  <a:pt x="47625" y="75321"/>
                </a:lnTo>
                <a:close/>
              </a:path>
              <a:path w="947420" h="523239">
                <a:moveTo>
                  <a:pt x="32639" y="0"/>
                </a:moveTo>
                <a:lnTo>
                  <a:pt x="0" y="78740"/>
                </a:lnTo>
                <a:lnTo>
                  <a:pt x="28673" y="76681"/>
                </a:lnTo>
                <a:lnTo>
                  <a:pt x="27686" y="64135"/>
                </a:lnTo>
                <a:lnTo>
                  <a:pt x="46609" y="62611"/>
                </a:lnTo>
                <a:lnTo>
                  <a:pt x="69749" y="62611"/>
                </a:lnTo>
                <a:lnTo>
                  <a:pt x="32639" y="0"/>
                </a:lnTo>
                <a:close/>
              </a:path>
              <a:path w="947420" h="523239">
                <a:moveTo>
                  <a:pt x="46609" y="62611"/>
                </a:moveTo>
                <a:lnTo>
                  <a:pt x="27686" y="64135"/>
                </a:lnTo>
                <a:lnTo>
                  <a:pt x="28673" y="76681"/>
                </a:lnTo>
                <a:lnTo>
                  <a:pt x="47625" y="75321"/>
                </a:lnTo>
                <a:lnTo>
                  <a:pt x="46609" y="62611"/>
                </a:lnTo>
                <a:close/>
              </a:path>
              <a:path w="947420" h="523239">
                <a:moveTo>
                  <a:pt x="69749" y="62611"/>
                </a:moveTo>
                <a:lnTo>
                  <a:pt x="46609" y="62611"/>
                </a:lnTo>
                <a:lnTo>
                  <a:pt x="47625" y="75321"/>
                </a:lnTo>
                <a:lnTo>
                  <a:pt x="76073" y="73279"/>
                </a:lnTo>
                <a:lnTo>
                  <a:pt x="69749" y="62611"/>
                </a:lnTo>
                <a:close/>
              </a:path>
            </a:pathLst>
          </a:custGeom>
          <a:solidFill>
            <a:srgbClr val="1FE1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70736" y="1831371"/>
            <a:ext cx="3832860" cy="455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8735">
              <a:lnSpc>
                <a:spcPts val="1664"/>
              </a:lnSpc>
            </a:pPr>
            <a:r>
              <a:rPr sz="1400" b="1" spc="-30" dirty="0">
                <a:latin typeface="Tahoma"/>
                <a:cs typeface="Tahoma"/>
              </a:rPr>
              <a:t>N</a:t>
            </a:r>
            <a:r>
              <a:rPr sz="1400" b="1" spc="-15" dirty="0">
                <a:latin typeface="Tahoma"/>
                <a:cs typeface="Tahoma"/>
              </a:rPr>
              <a:t>EW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70" dirty="0">
                <a:latin typeface="Tahoma"/>
                <a:cs typeface="Tahoma"/>
              </a:rPr>
              <a:t>MESS</a:t>
            </a:r>
            <a:r>
              <a:rPr sz="1400" b="1" spc="-20" dirty="0"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308735">
              <a:lnSpc>
                <a:spcPct val="100000"/>
              </a:lnSpc>
              <a:spcBef>
                <a:spcPts val="350"/>
              </a:spcBef>
            </a:pPr>
            <a:r>
              <a:rPr sz="1200" i="1" dirty="0">
                <a:latin typeface="Trebuchet MS"/>
                <a:cs typeface="Trebuchet MS"/>
              </a:rPr>
              <a:t>May</a:t>
            </a:r>
            <a:r>
              <a:rPr sz="1200" i="1" spc="-140" dirty="0">
                <a:latin typeface="Trebuchet MS"/>
                <a:cs typeface="Trebuchet MS"/>
              </a:rPr>
              <a:t> 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-204" dirty="0">
                <a:latin typeface="Trebuchet MS"/>
                <a:cs typeface="Trebuchet MS"/>
              </a:rPr>
              <a:t>,</a:t>
            </a:r>
            <a:r>
              <a:rPr sz="1200" i="1" spc="-120" dirty="0">
                <a:latin typeface="Trebuchet MS"/>
                <a:cs typeface="Trebuchet MS"/>
              </a:rPr>
              <a:t> </a:t>
            </a:r>
            <a:r>
              <a:rPr sz="1200" i="1" spc="65" dirty="0">
                <a:latin typeface="Trebuchet MS"/>
                <a:cs typeface="Trebuchet MS"/>
              </a:rPr>
              <a:t>20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65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70" dirty="0">
                <a:latin typeface="Tahoma"/>
                <a:cs typeface="Tahoma"/>
              </a:rPr>
              <a:t>o</a:t>
            </a:r>
            <a:r>
              <a:rPr sz="1400" b="1" spc="-110" dirty="0">
                <a:latin typeface="Tahoma"/>
                <a:cs typeface="Tahoma"/>
              </a:rPr>
              <a:t>ss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85" dirty="0">
                <a:latin typeface="Tahoma"/>
                <a:cs typeface="Tahoma"/>
              </a:rPr>
              <a:t>e</a:t>
            </a:r>
            <a:r>
              <a:rPr sz="1400" b="1" spc="-60" dirty="0">
                <a:latin typeface="Tahoma"/>
                <a:cs typeface="Tahoma"/>
              </a:rPr>
              <a:t>t</a:t>
            </a:r>
            <a:r>
              <a:rPr sz="1400" b="1" spc="-95" dirty="0">
                <a:latin typeface="Tahoma"/>
                <a:cs typeface="Tahoma"/>
              </a:rPr>
              <a:t>a</a:t>
            </a:r>
            <a:r>
              <a:rPr sz="1400" b="1" spc="-45" dirty="0">
                <a:latin typeface="Tahoma"/>
                <a:cs typeface="Tahoma"/>
              </a:rPr>
              <a:t>il</a:t>
            </a:r>
            <a:r>
              <a:rPr sz="1400" b="1" spc="-160" dirty="0"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  <a:spcBef>
                <a:spcPts val="610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xi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Sl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ic</a:t>
            </a:r>
            <a:r>
              <a:rPr sz="1400" b="1" spc="-5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1325" y="257378"/>
            <a:ext cx="62293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95" dirty="0">
                <a:latin typeface="Tahoma"/>
                <a:cs typeface="Tahoma"/>
              </a:rPr>
              <a:t>S</a:t>
            </a:r>
            <a:r>
              <a:rPr b="1" spc="-125" dirty="0">
                <a:latin typeface="Tahoma"/>
                <a:cs typeface="Tahoma"/>
              </a:rPr>
              <a:t>O</a:t>
            </a:r>
            <a:r>
              <a:rPr b="1" spc="-120" dirty="0">
                <a:latin typeface="Tahoma"/>
                <a:cs typeface="Tahoma"/>
              </a:rPr>
              <a:t>LUTIO</a:t>
            </a:r>
            <a:r>
              <a:rPr b="1" spc="-165" dirty="0">
                <a:latin typeface="Tahoma"/>
                <a:cs typeface="Tahoma"/>
              </a:rPr>
              <a:t>N</a:t>
            </a:r>
            <a:r>
              <a:rPr spc="-325" dirty="0"/>
              <a:t>:</a:t>
            </a:r>
            <a:r>
              <a:rPr spc="-395" dirty="0"/>
              <a:t> </a:t>
            </a:r>
            <a:r>
              <a:rPr spc="170" dirty="0"/>
              <a:t>ARRAY</a:t>
            </a:r>
            <a:r>
              <a:rPr spc="-409" dirty="0"/>
              <a:t> </a:t>
            </a:r>
            <a:r>
              <a:rPr spc="155" dirty="0"/>
              <a:t>OPE</a:t>
            </a:r>
            <a:r>
              <a:rPr spc="150" dirty="0"/>
              <a:t>R</a:t>
            </a:r>
            <a:r>
              <a:rPr spc="95" dirty="0"/>
              <a:t>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36077" y="1463420"/>
            <a:ext cx="1494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Sol</a:t>
            </a:r>
            <a:r>
              <a:rPr sz="20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20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2000" b="1" i="1" spc="-18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b="1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Code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6623" y="2221992"/>
            <a:ext cx="4931664" cy="122986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490715" y="3689603"/>
            <a:ext cx="4945380" cy="1571625"/>
            <a:chOff x="6490715" y="3689603"/>
            <a:chExt cx="4945380" cy="1571625"/>
          </a:xfrm>
        </p:grpSpPr>
        <p:sp>
          <p:nvSpPr>
            <p:cNvPr id="9" name="object 9"/>
            <p:cNvSpPr/>
            <p:nvPr/>
          </p:nvSpPr>
          <p:spPr>
            <a:xfrm>
              <a:off x="10700003" y="4863083"/>
              <a:ext cx="59690" cy="347980"/>
            </a:xfrm>
            <a:custGeom>
              <a:avLst/>
              <a:gdLst/>
              <a:ahLst/>
              <a:cxnLst/>
              <a:rect l="l" t="t" r="r" b="b"/>
              <a:pathLst>
                <a:path w="59690" h="347979">
                  <a:moveTo>
                    <a:pt x="0" y="347472"/>
                  </a:moveTo>
                  <a:lnTo>
                    <a:pt x="11555" y="345330"/>
                  </a:lnTo>
                  <a:lnTo>
                    <a:pt x="21002" y="339486"/>
                  </a:lnTo>
                  <a:lnTo>
                    <a:pt x="27378" y="330809"/>
                  </a:lnTo>
                  <a:lnTo>
                    <a:pt x="29718" y="320167"/>
                  </a:lnTo>
                  <a:lnTo>
                    <a:pt x="29718" y="135255"/>
                  </a:lnTo>
                  <a:lnTo>
                    <a:pt x="32057" y="124612"/>
                  </a:lnTo>
                  <a:lnTo>
                    <a:pt x="38433" y="115935"/>
                  </a:lnTo>
                  <a:lnTo>
                    <a:pt x="47880" y="110091"/>
                  </a:lnTo>
                  <a:lnTo>
                    <a:pt x="59436" y="107950"/>
                  </a:lnTo>
                  <a:lnTo>
                    <a:pt x="47880" y="105810"/>
                  </a:lnTo>
                  <a:lnTo>
                    <a:pt x="38433" y="99980"/>
                  </a:lnTo>
                  <a:lnTo>
                    <a:pt x="32057" y="91340"/>
                  </a:lnTo>
                  <a:lnTo>
                    <a:pt x="29718" y="80772"/>
                  </a:lnTo>
                  <a:lnTo>
                    <a:pt x="29718" y="27178"/>
                  </a:lnTo>
                  <a:lnTo>
                    <a:pt x="27378" y="16609"/>
                  </a:lnTo>
                  <a:lnTo>
                    <a:pt x="21002" y="7969"/>
                  </a:lnTo>
                  <a:lnTo>
                    <a:pt x="11555" y="2139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0715" y="3689603"/>
              <a:ext cx="4945380" cy="157124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422148" y="1510283"/>
            <a:ext cx="5564505" cy="5146675"/>
            <a:chOff x="422148" y="1510283"/>
            <a:chExt cx="5564505" cy="514667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690" y="1537707"/>
              <a:ext cx="5404195" cy="510084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5156" y="6141719"/>
              <a:ext cx="1818131" cy="3474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8695" y="1786127"/>
              <a:ext cx="653795" cy="5273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2148" y="1510283"/>
              <a:ext cx="5564124" cy="51465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7680" y="1537715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18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m 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isc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un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21" name="object 21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173990" rIns="0" bIns="0" rtlCol="0">
            <a:spAutoFit/>
          </a:bodyPr>
          <a:lstStyle/>
          <a:p>
            <a:pPr marL="182880" marR="407034" algn="just">
              <a:lnSpc>
                <a:spcPct val="100000"/>
              </a:lnSpc>
              <a:spcBef>
                <a:spcPts val="1370"/>
              </a:spcBef>
            </a:pP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Ok,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so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now</a:t>
            </a:r>
            <a:r>
              <a:rPr sz="1400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that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we’ve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gotten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basics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down,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start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using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first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tasks.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As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part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promotion,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wa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ap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ly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disc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ise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st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mer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 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enerate</a:t>
            </a:r>
            <a:r>
              <a:rPr sz="14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cial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medi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buzz.</a:t>
            </a:r>
            <a:endParaRPr sz="1400">
              <a:latin typeface="Tahoma"/>
              <a:cs typeface="Tahoma"/>
            </a:endParaRPr>
          </a:p>
          <a:p>
            <a:pPr marL="182880" algn="just">
              <a:lnSpc>
                <a:spcPct val="100000"/>
              </a:lnSpc>
              <a:spcBef>
                <a:spcPts val="1200"/>
              </a:spcBef>
            </a:pP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Fir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t,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add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fl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at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ip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5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ices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et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endParaRPr sz="1400">
              <a:latin typeface="Tahoma"/>
              <a:cs typeface="Tahoma"/>
            </a:endParaRPr>
          </a:p>
          <a:p>
            <a:pPr marL="182880" algn="just">
              <a:lnSpc>
                <a:spcPct val="100000"/>
              </a:lnSpc>
            </a:pP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‘total’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amo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ed.</a:t>
            </a:r>
            <a:endParaRPr sz="1400">
              <a:latin typeface="Tahoma"/>
              <a:cs typeface="Tahoma"/>
            </a:endParaRPr>
          </a:p>
          <a:p>
            <a:pPr marL="182880" marR="375285">
              <a:lnSpc>
                <a:spcPct val="100000"/>
              </a:lnSpc>
              <a:spcBef>
                <a:spcPts val="1200"/>
              </a:spcBef>
            </a:pP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The numbers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 the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random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array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represent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‘discount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er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ent’.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et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‘pe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cent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ed’,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btract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fi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6 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numbers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random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1,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then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multiply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‘percent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owed’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by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‘total’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get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final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amount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owed.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654922" y="5651093"/>
            <a:ext cx="205041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Th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d()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me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ds 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e 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eci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ie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deci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614031" y="5330190"/>
            <a:ext cx="947419" cy="523240"/>
          </a:xfrm>
          <a:custGeom>
            <a:avLst/>
            <a:gdLst/>
            <a:ahLst/>
            <a:cxnLst/>
            <a:rect l="l" t="t" r="r" b="b"/>
            <a:pathLst>
              <a:path w="947420" h="523239">
                <a:moveTo>
                  <a:pt x="47625" y="75321"/>
                </a:moveTo>
                <a:lnTo>
                  <a:pt x="28673" y="76681"/>
                </a:lnTo>
                <a:lnTo>
                  <a:pt x="30225" y="96393"/>
                </a:lnTo>
                <a:lnTo>
                  <a:pt x="33527" y="127762"/>
                </a:lnTo>
                <a:lnTo>
                  <a:pt x="43052" y="189357"/>
                </a:lnTo>
                <a:lnTo>
                  <a:pt x="57785" y="248285"/>
                </a:lnTo>
                <a:lnTo>
                  <a:pt x="79248" y="303517"/>
                </a:lnTo>
                <a:lnTo>
                  <a:pt x="100965" y="341553"/>
                </a:lnTo>
                <a:lnTo>
                  <a:pt x="128270" y="376618"/>
                </a:lnTo>
                <a:lnTo>
                  <a:pt x="161925" y="407949"/>
                </a:lnTo>
                <a:lnTo>
                  <a:pt x="202311" y="435025"/>
                </a:lnTo>
                <a:lnTo>
                  <a:pt x="249936" y="457454"/>
                </a:lnTo>
                <a:lnTo>
                  <a:pt x="304165" y="475538"/>
                </a:lnTo>
                <a:lnTo>
                  <a:pt x="343535" y="485571"/>
                </a:lnTo>
                <a:lnTo>
                  <a:pt x="385318" y="493941"/>
                </a:lnTo>
                <a:lnTo>
                  <a:pt x="429260" y="501040"/>
                </a:lnTo>
                <a:lnTo>
                  <a:pt x="475361" y="506780"/>
                </a:lnTo>
                <a:lnTo>
                  <a:pt x="523240" y="511467"/>
                </a:lnTo>
                <a:lnTo>
                  <a:pt x="572643" y="515099"/>
                </a:lnTo>
                <a:lnTo>
                  <a:pt x="623443" y="517867"/>
                </a:lnTo>
                <a:lnTo>
                  <a:pt x="675640" y="519874"/>
                </a:lnTo>
                <a:lnTo>
                  <a:pt x="728726" y="521296"/>
                </a:lnTo>
                <a:lnTo>
                  <a:pt x="782574" y="522160"/>
                </a:lnTo>
                <a:lnTo>
                  <a:pt x="947039" y="523113"/>
                </a:lnTo>
                <a:lnTo>
                  <a:pt x="947039" y="504063"/>
                </a:lnTo>
                <a:lnTo>
                  <a:pt x="782701" y="503110"/>
                </a:lnTo>
                <a:lnTo>
                  <a:pt x="728979" y="502259"/>
                </a:lnTo>
                <a:lnTo>
                  <a:pt x="676148" y="500824"/>
                </a:lnTo>
                <a:lnTo>
                  <a:pt x="624204" y="498830"/>
                </a:lnTo>
                <a:lnTo>
                  <a:pt x="573659" y="496074"/>
                </a:lnTo>
                <a:lnTo>
                  <a:pt x="524637" y="492467"/>
                </a:lnTo>
                <a:lnTo>
                  <a:pt x="477266" y="487819"/>
                </a:lnTo>
                <a:lnTo>
                  <a:pt x="431673" y="482130"/>
                </a:lnTo>
                <a:lnTo>
                  <a:pt x="388366" y="475132"/>
                </a:lnTo>
                <a:lnTo>
                  <a:pt x="347345" y="466928"/>
                </a:lnTo>
                <a:lnTo>
                  <a:pt x="308991" y="457149"/>
                </a:lnTo>
                <a:lnTo>
                  <a:pt x="256667" y="439610"/>
                </a:lnTo>
                <a:lnTo>
                  <a:pt x="211327" y="418211"/>
                </a:lnTo>
                <a:lnTo>
                  <a:pt x="173354" y="392722"/>
                </a:lnTo>
                <a:lnTo>
                  <a:pt x="141986" y="363461"/>
                </a:lnTo>
                <a:lnTo>
                  <a:pt x="116586" y="330720"/>
                </a:lnTo>
                <a:lnTo>
                  <a:pt x="96012" y="294462"/>
                </a:lnTo>
                <a:lnTo>
                  <a:pt x="75692" y="242062"/>
                </a:lnTo>
                <a:lnTo>
                  <a:pt x="61595" y="185293"/>
                </a:lnTo>
                <a:lnTo>
                  <a:pt x="52450" y="125222"/>
                </a:lnTo>
                <a:lnTo>
                  <a:pt x="49149" y="94361"/>
                </a:lnTo>
                <a:lnTo>
                  <a:pt x="47625" y="75321"/>
                </a:lnTo>
                <a:close/>
              </a:path>
              <a:path w="947420" h="523239">
                <a:moveTo>
                  <a:pt x="32639" y="0"/>
                </a:moveTo>
                <a:lnTo>
                  <a:pt x="0" y="78740"/>
                </a:lnTo>
                <a:lnTo>
                  <a:pt x="28673" y="76681"/>
                </a:lnTo>
                <a:lnTo>
                  <a:pt x="27686" y="64135"/>
                </a:lnTo>
                <a:lnTo>
                  <a:pt x="46609" y="62611"/>
                </a:lnTo>
                <a:lnTo>
                  <a:pt x="69749" y="62611"/>
                </a:lnTo>
                <a:lnTo>
                  <a:pt x="32639" y="0"/>
                </a:lnTo>
                <a:close/>
              </a:path>
              <a:path w="947420" h="523239">
                <a:moveTo>
                  <a:pt x="46609" y="62611"/>
                </a:moveTo>
                <a:lnTo>
                  <a:pt x="27686" y="64135"/>
                </a:lnTo>
                <a:lnTo>
                  <a:pt x="28673" y="76681"/>
                </a:lnTo>
                <a:lnTo>
                  <a:pt x="47625" y="75321"/>
                </a:lnTo>
                <a:lnTo>
                  <a:pt x="46609" y="62611"/>
                </a:lnTo>
                <a:close/>
              </a:path>
              <a:path w="947420" h="523239">
                <a:moveTo>
                  <a:pt x="69749" y="62611"/>
                </a:moveTo>
                <a:lnTo>
                  <a:pt x="46609" y="62611"/>
                </a:lnTo>
                <a:lnTo>
                  <a:pt x="47625" y="75321"/>
                </a:lnTo>
                <a:lnTo>
                  <a:pt x="76073" y="73279"/>
                </a:lnTo>
                <a:lnTo>
                  <a:pt x="69749" y="62611"/>
                </a:lnTo>
                <a:close/>
              </a:path>
            </a:pathLst>
          </a:custGeom>
          <a:solidFill>
            <a:srgbClr val="1FE1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70736" y="1831371"/>
            <a:ext cx="3832860" cy="455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8735">
              <a:lnSpc>
                <a:spcPts val="1664"/>
              </a:lnSpc>
            </a:pPr>
            <a:r>
              <a:rPr sz="1400" b="1" spc="-30" dirty="0">
                <a:latin typeface="Tahoma"/>
                <a:cs typeface="Tahoma"/>
              </a:rPr>
              <a:t>N</a:t>
            </a:r>
            <a:r>
              <a:rPr sz="1400" b="1" spc="-15" dirty="0">
                <a:latin typeface="Tahoma"/>
                <a:cs typeface="Tahoma"/>
              </a:rPr>
              <a:t>EW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70" dirty="0">
                <a:latin typeface="Tahoma"/>
                <a:cs typeface="Tahoma"/>
              </a:rPr>
              <a:t>MESS</a:t>
            </a:r>
            <a:r>
              <a:rPr sz="1400" b="1" spc="-20" dirty="0"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308735">
              <a:lnSpc>
                <a:spcPct val="100000"/>
              </a:lnSpc>
              <a:spcBef>
                <a:spcPts val="350"/>
              </a:spcBef>
            </a:pPr>
            <a:r>
              <a:rPr sz="1200" i="1" dirty="0">
                <a:latin typeface="Trebuchet MS"/>
                <a:cs typeface="Trebuchet MS"/>
              </a:rPr>
              <a:t>May</a:t>
            </a:r>
            <a:r>
              <a:rPr sz="1200" i="1" spc="-140" dirty="0">
                <a:latin typeface="Trebuchet MS"/>
                <a:cs typeface="Trebuchet MS"/>
              </a:rPr>
              <a:t> 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-204" dirty="0">
                <a:latin typeface="Trebuchet MS"/>
                <a:cs typeface="Trebuchet MS"/>
              </a:rPr>
              <a:t>,</a:t>
            </a:r>
            <a:r>
              <a:rPr sz="1200" i="1" spc="-120" dirty="0">
                <a:latin typeface="Trebuchet MS"/>
                <a:cs typeface="Trebuchet MS"/>
              </a:rPr>
              <a:t> </a:t>
            </a:r>
            <a:r>
              <a:rPr sz="1200" i="1" spc="65" dirty="0">
                <a:latin typeface="Trebuchet MS"/>
                <a:cs typeface="Trebuchet MS"/>
              </a:rPr>
              <a:t>20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65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70" dirty="0">
                <a:latin typeface="Tahoma"/>
                <a:cs typeface="Tahoma"/>
              </a:rPr>
              <a:t>o</a:t>
            </a:r>
            <a:r>
              <a:rPr sz="1400" b="1" spc="-110" dirty="0">
                <a:latin typeface="Tahoma"/>
                <a:cs typeface="Tahoma"/>
              </a:rPr>
              <a:t>ss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85" dirty="0">
                <a:latin typeface="Tahoma"/>
                <a:cs typeface="Tahoma"/>
              </a:rPr>
              <a:t>e</a:t>
            </a:r>
            <a:r>
              <a:rPr sz="1400" b="1" spc="-60" dirty="0">
                <a:latin typeface="Tahoma"/>
                <a:cs typeface="Tahoma"/>
              </a:rPr>
              <a:t>t</a:t>
            </a:r>
            <a:r>
              <a:rPr sz="1400" b="1" spc="-95" dirty="0">
                <a:latin typeface="Tahoma"/>
                <a:cs typeface="Tahoma"/>
              </a:rPr>
              <a:t>a</a:t>
            </a:r>
            <a:r>
              <a:rPr sz="1400" b="1" spc="-45" dirty="0">
                <a:latin typeface="Tahoma"/>
                <a:cs typeface="Tahoma"/>
              </a:rPr>
              <a:t>il</a:t>
            </a:r>
            <a:r>
              <a:rPr sz="1400" b="1" spc="-160" dirty="0"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  <a:spcBef>
                <a:spcPts val="610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xi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Sl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ic</a:t>
            </a:r>
            <a:r>
              <a:rPr sz="1400" b="1" spc="-5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1197" y="257378"/>
            <a:ext cx="368807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0" dirty="0"/>
              <a:t>FILTERING</a:t>
            </a:r>
            <a:r>
              <a:rPr spc="-400" dirty="0"/>
              <a:t> </a:t>
            </a:r>
            <a:r>
              <a:rPr spc="125" dirty="0"/>
              <a:t>ARRAYS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547240"/>
            <a:ext cx="8049259" cy="727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2000" spc="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70" dirty="0">
                <a:solidFill>
                  <a:srgbClr val="404040"/>
                </a:solidFill>
                <a:latin typeface="Tahoma"/>
                <a:cs typeface="Tahoma"/>
              </a:rPr>
              <a:t>filter</a:t>
            </a:r>
            <a:r>
              <a:rPr sz="2000" b="1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b="1" spc="-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b="1" spc="-6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b="1" spc="-1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b="1" spc="-120" dirty="0">
                <a:solidFill>
                  <a:srgbClr val="404040"/>
                </a:solidFill>
                <a:latin typeface="Tahoma"/>
                <a:cs typeface="Tahoma"/>
              </a:rPr>
              <a:t>ys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by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exing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them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Tahoma"/>
                <a:cs typeface="Tahoma"/>
              </a:rPr>
              <a:t>wit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sz="2000" spc="-5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6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ical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test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25" dirty="0">
                <a:solidFill>
                  <a:srgbClr val="404040"/>
                </a:solidFill>
                <a:latin typeface="Tahoma"/>
                <a:cs typeface="Tahoma"/>
              </a:rPr>
              <a:t>Only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elements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positions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where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logical</a:t>
            </a:r>
            <a:r>
              <a:rPr sz="16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test</a:t>
            </a:r>
            <a:r>
              <a:rPr sz="16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returns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True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returned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9" name="object 9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14" name="object 14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17" name="object 17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563367" y="2721864"/>
            <a:ext cx="5099304" cy="1104900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7852029" y="3986910"/>
            <a:ext cx="2820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ming</a:t>
            </a:r>
            <a:r>
              <a:rPr sz="1200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l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gical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te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um</a:t>
            </a: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ay 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returns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65" dirty="0">
                <a:solidFill>
                  <a:srgbClr val="404040"/>
                </a:solidFill>
                <a:latin typeface="Trebuchet MS"/>
                <a:cs typeface="Trebuchet MS"/>
              </a:rPr>
              <a:t>Boolean</a:t>
            </a:r>
            <a:r>
              <a:rPr sz="12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95" dirty="0">
                <a:solidFill>
                  <a:srgbClr val="404040"/>
                </a:solidFill>
                <a:latin typeface="Trebuchet MS"/>
                <a:cs typeface="Trebuchet MS"/>
              </a:rPr>
              <a:t>array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results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1200" i="1" spc="-3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gical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te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each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ent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542032" y="3951604"/>
            <a:ext cx="5233670" cy="962025"/>
            <a:chOff x="2542032" y="3951604"/>
            <a:chExt cx="5233670" cy="962025"/>
          </a:xfrm>
        </p:grpSpPr>
        <p:sp>
          <p:nvSpPr>
            <p:cNvPr id="33" name="object 33"/>
            <p:cNvSpPr/>
            <p:nvPr/>
          </p:nvSpPr>
          <p:spPr>
            <a:xfrm>
              <a:off x="7662672" y="3954779"/>
              <a:ext cx="109855" cy="955675"/>
            </a:xfrm>
            <a:custGeom>
              <a:avLst/>
              <a:gdLst/>
              <a:ahLst/>
              <a:cxnLst/>
              <a:rect l="l" t="t" r="r" b="b"/>
              <a:pathLst>
                <a:path w="109854" h="955675">
                  <a:moveTo>
                    <a:pt x="0" y="955548"/>
                  </a:moveTo>
                  <a:lnTo>
                    <a:pt x="21377" y="951601"/>
                  </a:lnTo>
                  <a:lnTo>
                    <a:pt x="38814" y="940831"/>
                  </a:lnTo>
                  <a:lnTo>
                    <a:pt x="50559" y="924847"/>
                  </a:lnTo>
                  <a:lnTo>
                    <a:pt x="54863" y="905256"/>
                  </a:lnTo>
                  <a:lnTo>
                    <a:pt x="54863" y="296926"/>
                  </a:lnTo>
                  <a:lnTo>
                    <a:pt x="59168" y="277387"/>
                  </a:lnTo>
                  <a:lnTo>
                    <a:pt x="70913" y="261397"/>
                  </a:lnTo>
                  <a:lnTo>
                    <a:pt x="88350" y="250598"/>
                  </a:lnTo>
                  <a:lnTo>
                    <a:pt x="109727" y="246634"/>
                  </a:lnTo>
                  <a:lnTo>
                    <a:pt x="88350" y="242687"/>
                  </a:lnTo>
                  <a:lnTo>
                    <a:pt x="70913" y="231917"/>
                  </a:lnTo>
                  <a:lnTo>
                    <a:pt x="59168" y="215933"/>
                  </a:lnTo>
                  <a:lnTo>
                    <a:pt x="54863" y="196342"/>
                  </a:lnTo>
                  <a:lnTo>
                    <a:pt x="54863" y="50292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73696" y="3985259"/>
              <a:ext cx="163068" cy="92506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42032" y="3985259"/>
              <a:ext cx="4980432" cy="925068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852029" y="5152771"/>
            <a:ext cx="3637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Indexing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array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Boolean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array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returns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array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em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w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er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20" dirty="0">
                <a:solidFill>
                  <a:srgbClr val="404040"/>
                </a:solidFill>
                <a:latin typeface="Trebuchet MS"/>
                <a:cs typeface="Trebuchet MS"/>
              </a:rPr>
              <a:t>B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oo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ean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v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ue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6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ue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563367" y="5099177"/>
            <a:ext cx="5212715" cy="819150"/>
            <a:chOff x="2563367" y="5099177"/>
            <a:chExt cx="5212715" cy="819150"/>
          </a:xfrm>
        </p:grpSpPr>
        <p:sp>
          <p:nvSpPr>
            <p:cNvPr id="38" name="object 38"/>
            <p:cNvSpPr/>
            <p:nvPr/>
          </p:nvSpPr>
          <p:spPr>
            <a:xfrm>
              <a:off x="7662671" y="5102352"/>
              <a:ext cx="109855" cy="812800"/>
            </a:xfrm>
            <a:custGeom>
              <a:avLst/>
              <a:gdLst/>
              <a:ahLst/>
              <a:cxnLst/>
              <a:rect l="l" t="t" r="r" b="b"/>
              <a:pathLst>
                <a:path w="109854" h="812800">
                  <a:moveTo>
                    <a:pt x="0" y="812292"/>
                  </a:moveTo>
                  <a:lnTo>
                    <a:pt x="21377" y="808339"/>
                  </a:lnTo>
                  <a:lnTo>
                    <a:pt x="38814" y="797561"/>
                  </a:lnTo>
                  <a:lnTo>
                    <a:pt x="50559" y="781575"/>
                  </a:lnTo>
                  <a:lnTo>
                    <a:pt x="54863" y="762000"/>
                  </a:lnTo>
                  <a:lnTo>
                    <a:pt x="54863" y="322326"/>
                  </a:lnTo>
                  <a:lnTo>
                    <a:pt x="59168" y="302787"/>
                  </a:lnTo>
                  <a:lnTo>
                    <a:pt x="70913" y="286797"/>
                  </a:lnTo>
                  <a:lnTo>
                    <a:pt x="88350" y="275998"/>
                  </a:lnTo>
                  <a:lnTo>
                    <a:pt x="109727" y="272034"/>
                  </a:lnTo>
                  <a:lnTo>
                    <a:pt x="88350" y="268087"/>
                  </a:lnTo>
                  <a:lnTo>
                    <a:pt x="70913" y="257317"/>
                  </a:lnTo>
                  <a:lnTo>
                    <a:pt x="59168" y="241333"/>
                  </a:lnTo>
                  <a:lnTo>
                    <a:pt x="54863" y="221742"/>
                  </a:lnTo>
                  <a:lnTo>
                    <a:pt x="54863" y="50292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63367" y="5100828"/>
              <a:ext cx="5120639" cy="7117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1197" y="257378"/>
            <a:ext cx="368807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0" dirty="0"/>
              <a:t>FILTERING</a:t>
            </a:r>
            <a:r>
              <a:rPr spc="-400" dirty="0"/>
              <a:t> </a:t>
            </a:r>
            <a:r>
              <a:rPr spc="125" dirty="0"/>
              <a:t>ARRAYS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547240"/>
            <a:ext cx="5093970" cy="727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filter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multiple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logical</a:t>
            </a:r>
            <a:r>
              <a:rPr sz="2000" b="1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tests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Use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spc="-540" dirty="0">
                <a:solidFill>
                  <a:srgbClr val="A20FFF"/>
                </a:solidFill>
                <a:latin typeface="Tahoma"/>
                <a:cs typeface="Tahoma"/>
              </a:rPr>
              <a:t>|</a:t>
            </a:r>
            <a:r>
              <a:rPr sz="1600" b="1" spc="-155" dirty="0">
                <a:solidFill>
                  <a:srgbClr val="A20FFF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spc="-65" dirty="0">
                <a:solidFill>
                  <a:srgbClr val="404040"/>
                </a:solidFill>
                <a:latin typeface="Tahoma"/>
                <a:cs typeface="Tahoma"/>
              </a:rPr>
              <a:t>or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conditions</a:t>
            </a:r>
            <a:r>
              <a:rPr sz="16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spc="-114" dirty="0">
                <a:solidFill>
                  <a:srgbClr val="A20FFF"/>
                </a:solidFill>
                <a:latin typeface="Tahoma"/>
                <a:cs typeface="Tahoma"/>
              </a:rPr>
              <a:t>&amp;</a:t>
            </a:r>
            <a:r>
              <a:rPr sz="1600" b="1" spc="-165" dirty="0">
                <a:solidFill>
                  <a:srgbClr val="A20FFF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600" b="1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conditions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75891" y="5323144"/>
            <a:ext cx="3272154" cy="1062990"/>
            <a:chOff x="8375891" y="5323144"/>
            <a:chExt cx="3272154" cy="106299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75891" y="5323144"/>
              <a:ext cx="3272053" cy="106255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414003" y="5323331"/>
              <a:ext cx="3200400" cy="981710"/>
            </a:xfrm>
            <a:custGeom>
              <a:avLst/>
              <a:gdLst/>
              <a:ahLst/>
              <a:cxnLst/>
              <a:rect l="l" t="t" r="r" b="b"/>
              <a:pathLst>
                <a:path w="3200400" h="981710">
                  <a:moveTo>
                    <a:pt x="3200400" y="0"/>
                  </a:moveTo>
                  <a:lnTo>
                    <a:pt x="194691" y="0"/>
                  </a:lnTo>
                  <a:lnTo>
                    <a:pt x="150036" y="5139"/>
                  </a:lnTo>
                  <a:lnTo>
                    <a:pt x="109051" y="19780"/>
                  </a:lnTo>
                  <a:lnTo>
                    <a:pt x="72903" y="42757"/>
                  </a:lnTo>
                  <a:lnTo>
                    <a:pt x="42757" y="72903"/>
                  </a:lnTo>
                  <a:lnTo>
                    <a:pt x="19780" y="109051"/>
                  </a:lnTo>
                  <a:lnTo>
                    <a:pt x="5139" y="150036"/>
                  </a:lnTo>
                  <a:lnTo>
                    <a:pt x="0" y="194691"/>
                  </a:lnTo>
                  <a:lnTo>
                    <a:pt x="0" y="981456"/>
                  </a:lnTo>
                  <a:lnTo>
                    <a:pt x="3005709" y="981456"/>
                  </a:lnTo>
                  <a:lnTo>
                    <a:pt x="3050363" y="976313"/>
                  </a:lnTo>
                  <a:lnTo>
                    <a:pt x="3091348" y="961666"/>
                  </a:lnTo>
                  <a:lnTo>
                    <a:pt x="3127496" y="938682"/>
                  </a:lnTo>
                  <a:lnTo>
                    <a:pt x="3157642" y="908531"/>
                  </a:lnTo>
                  <a:lnTo>
                    <a:pt x="3180619" y="872382"/>
                  </a:lnTo>
                  <a:lnTo>
                    <a:pt x="3195260" y="831403"/>
                  </a:lnTo>
                  <a:lnTo>
                    <a:pt x="3200400" y="786765"/>
                  </a:lnTo>
                  <a:lnTo>
                    <a:pt x="3200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264777" y="5502655"/>
            <a:ext cx="213804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45" dirty="0">
                <a:solidFill>
                  <a:srgbClr val="404040"/>
                </a:solidFill>
                <a:latin typeface="Tahoma"/>
                <a:cs typeface="Tahoma"/>
              </a:rPr>
              <a:t>PRO</a:t>
            </a:r>
            <a:r>
              <a:rPr sz="1600" b="1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spc="-130" dirty="0">
                <a:solidFill>
                  <a:srgbClr val="404040"/>
                </a:solidFill>
                <a:latin typeface="Tahoma"/>
                <a:cs typeface="Tahoma"/>
              </a:rPr>
              <a:t>TIP:</a:t>
            </a:r>
            <a:r>
              <a:rPr sz="16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Sto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mpl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ex 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fi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lt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eri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it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eria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va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riabl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e  </a:t>
            </a:r>
            <a:r>
              <a:rPr sz="1400" spc="-110" dirty="0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wn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Bo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le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mask)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19159" y="5536691"/>
            <a:ext cx="589788" cy="640079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14" name="object 14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19" name="object 19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22" name="object 22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2563367" y="2721864"/>
            <a:ext cx="5634355" cy="1765300"/>
            <a:chOff x="2563367" y="2721864"/>
            <a:chExt cx="5634355" cy="1765300"/>
          </a:xfrm>
        </p:grpSpPr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89747" y="3742944"/>
              <a:ext cx="213359" cy="7437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87751" y="3742944"/>
              <a:ext cx="5396484" cy="7437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63367" y="2721864"/>
              <a:ext cx="5521452" cy="99517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084820" y="3741420"/>
              <a:ext cx="109855" cy="718185"/>
            </a:xfrm>
            <a:custGeom>
              <a:avLst/>
              <a:gdLst/>
              <a:ahLst/>
              <a:cxnLst/>
              <a:rect l="l" t="t" r="r" b="b"/>
              <a:pathLst>
                <a:path w="109854" h="718185">
                  <a:moveTo>
                    <a:pt x="0" y="717803"/>
                  </a:moveTo>
                  <a:lnTo>
                    <a:pt x="21377" y="713857"/>
                  </a:lnTo>
                  <a:lnTo>
                    <a:pt x="38814" y="703087"/>
                  </a:lnTo>
                  <a:lnTo>
                    <a:pt x="50559" y="687103"/>
                  </a:lnTo>
                  <a:lnTo>
                    <a:pt x="54863" y="667511"/>
                  </a:lnTo>
                  <a:lnTo>
                    <a:pt x="54863" y="279653"/>
                  </a:lnTo>
                  <a:lnTo>
                    <a:pt x="59168" y="260062"/>
                  </a:lnTo>
                  <a:lnTo>
                    <a:pt x="70913" y="244078"/>
                  </a:lnTo>
                  <a:lnTo>
                    <a:pt x="88350" y="233308"/>
                  </a:lnTo>
                  <a:lnTo>
                    <a:pt x="109727" y="229361"/>
                  </a:lnTo>
                  <a:lnTo>
                    <a:pt x="88350" y="225415"/>
                  </a:lnTo>
                  <a:lnTo>
                    <a:pt x="70913" y="214645"/>
                  </a:lnTo>
                  <a:lnTo>
                    <a:pt x="59168" y="198661"/>
                  </a:lnTo>
                  <a:lnTo>
                    <a:pt x="54863" y="179069"/>
                  </a:lnTo>
                  <a:lnTo>
                    <a:pt x="54863" y="50291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274811" y="3774185"/>
            <a:ext cx="2146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et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ur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ns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ents 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equal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616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or</a:t>
            </a:r>
            <a:r>
              <a:rPr sz="12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100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74811" y="4637658"/>
            <a:ext cx="2195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et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ur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ns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ents 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gr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ate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100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500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570988" y="4602353"/>
            <a:ext cx="5626735" cy="724535"/>
            <a:chOff x="2570988" y="4602353"/>
            <a:chExt cx="5626735" cy="724535"/>
          </a:xfrm>
        </p:grpSpPr>
        <p:sp>
          <p:nvSpPr>
            <p:cNvPr id="43" name="object 43"/>
            <p:cNvSpPr/>
            <p:nvPr/>
          </p:nvSpPr>
          <p:spPr>
            <a:xfrm>
              <a:off x="8084820" y="4605528"/>
              <a:ext cx="109855" cy="718185"/>
            </a:xfrm>
            <a:custGeom>
              <a:avLst/>
              <a:gdLst/>
              <a:ahLst/>
              <a:cxnLst/>
              <a:rect l="l" t="t" r="r" b="b"/>
              <a:pathLst>
                <a:path w="109854" h="718185">
                  <a:moveTo>
                    <a:pt x="0" y="717804"/>
                  </a:moveTo>
                  <a:lnTo>
                    <a:pt x="21377" y="713857"/>
                  </a:lnTo>
                  <a:lnTo>
                    <a:pt x="38814" y="703087"/>
                  </a:lnTo>
                  <a:lnTo>
                    <a:pt x="50559" y="687103"/>
                  </a:lnTo>
                  <a:lnTo>
                    <a:pt x="54863" y="667512"/>
                  </a:lnTo>
                  <a:lnTo>
                    <a:pt x="54863" y="279654"/>
                  </a:lnTo>
                  <a:lnTo>
                    <a:pt x="59168" y="260062"/>
                  </a:lnTo>
                  <a:lnTo>
                    <a:pt x="70913" y="244078"/>
                  </a:lnTo>
                  <a:lnTo>
                    <a:pt x="88350" y="233308"/>
                  </a:lnTo>
                  <a:lnTo>
                    <a:pt x="109727" y="229362"/>
                  </a:lnTo>
                  <a:lnTo>
                    <a:pt x="88350" y="225415"/>
                  </a:lnTo>
                  <a:lnTo>
                    <a:pt x="70913" y="214645"/>
                  </a:lnTo>
                  <a:lnTo>
                    <a:pt x="59168" y="198661"/>
                  </a:lnTo>
                  <a:lnTo>
                    <a:pt x="54863" y="179070"/>
                  </a:lnTo>
                  <a:lnTo>
                    <a:pt x="54863" y="50292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70988" y="4605528"/>
              <a:ext cx="5498592" cy="685800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2607564" y="5518403"/>
            <a:ext cx="5429250" cy="832485"/>
            <a:chOff x="2607564" y="5518403"/>
            <a:chExt cx="5429250" cy="832485"/>
          </a:xfrm>
        </p:grpSpPr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00416" y="5543811"/>
              <a:ext cx="135774" cy="7368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07564" y="5518403"/>
              <a:ext cx="5335524" cy="8321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1197" y="257378"/>
            <a:ext cx="368807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0" dirty="0"/>
              <a:t>FILTERING</a:t>
            </a:r>
            <a:r>
              <a:rPr spc="-400" dirty="0"/>
              <a:t> </a:t>
            </a:r>
            <a:r>
              <a:rPr spc="125" dirty="0"/>
              <a:t>ARRAYS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547240"/>
            <a:ext cx="8395970" cy="727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filter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based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on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25" dirty="0">
                <a:solidFill>
                  <a:srgbClr val="404040"/>
                </a:solidFill>
                <a:latin typeface="Tahoma"/>
                <a:cs typeface="Tahoma"/>
              </a:rPr>
              <a:t>values</a:t>
            </a:r>
            <a:r>
              <a:rPr sz="2000" b="1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0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2000" b="1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95" dirty="0">
                <a:solidFill>
                  <a:srgbClr val="404040"/>
                </a:solidFill>
                <a:latin typeface="Tahoma"/>
                <a:cs typeface="Tahoma"/>
              </a:rPr>
              <a:t>other</a:t>
            </a:r>
            <a:r>
              <a:rPr sz="2000" b="1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Use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Boolean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returned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other</a:t>
            </a:r>
            <a:r>
              <a:rPr sz="16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index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want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404040"/>
                </a:solidFill>
                <a:latin typeface="Tahoma"/>
                <a:cs typeface="Tahoma"/>
              </a:rPr>
              <a:t>filter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9" name="object 9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14" name="object 14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17" name="object 17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56712" y="4687823"/>
            <a:ext cx="7264273" cy="717550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4799203" y="5661152"/>
            <a:ext cx="27647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et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ur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ns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du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t_ar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where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values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sales_array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are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greater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than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0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60132" y="2938272"/>
            <a:ext cx="7260856" cy="71755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656585" y="3810000"/>
            <a:ext cx="7264400" cy="717550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4092702" y="5478017"/>
            <a:ext cx="602615" cy="401320"/>
          </a:xfrm>
          <a:custGeom>
            <a:avLst/>
            <a:gdLst/>
            <a:ahLst/>
            <a:cxnLst/>
            <a:rect l="l" t="t" r="r" b="b"/>
            <a:pathLst>
              <a:path w="602614" h="401320">
                <a:moveTo>
                  <a:pt x="47759" y="76006"/>
                </a:moveTo>
                <a:lnTo>
                  <a:pt x="28692" y="76388"/>
                </a:lnTo>
                <a:lnTo>
                  <a:pt x="29083" y="89661"/>
                </a:lnTo>
                <a:lnTo>
                  <a:pt x="30607" y="111607"/>
                </a:lnTo>
                <a:lnTo>
                  <a:pt x="36068" y="154444"/>
                </a:lnTo>
                <a:lnTo>
                  <a:pt x="45465" y="195364"/>
                </a:lnTo>
                <a:lnTo>
                  <a:pt x="60071" y="233667"/>
                </a:lnTo>
                <a:lnTo>
                  <a:pt x="81280" y="268693"/>
                </a:lnTo>
                <a:lnTo>
                  <a:pt x="109855" y="299364"/>
                </a:lnTo>
                <a:lnTo>
                  <a:pt x="146812" y="324840"/>
                </a:lnTo>
                <a:lnTo>
                  <a:pt x="191515" y="345071"/>
                </a:lnTo>
                <a:lnTo>
                  <a:pt x="242950" y="360845"/>
                </a:lnTo>
                <a:lnTo>
                  <a:pt x="300355" y="373062"/>
                </a:lnTo>
                <a:lnTo>
                  <a:pt x="362331" y="382371"/>
                </a:lnTo>
                <a:lnTo>
                  <a:pt x="427989" y="389343"/>
                </a:lnTo>
                <a:lnTo>
                  <a:pt x="601472" y="401180"/>
                </a:lnTo>
                <a:lnTo>
                  <a:pt x="602488" y="382155"/>
                </a:lnTo>
                <a:lnTo>
                  <a:pt x="463296" y="373214"/>
                </a:lnTo>
                <a:lnTo>
                  <a:pt x="429640" y="370370"/>
                </a:lnTo>
                <a:lnTo>
                  <a:pt x="364489" y="363435"/>
                </a:lnTo>
                <a:lnTo>
                  <a:pt x="303402" y="354266"/>
                </a:lnTo>
                <a:lnTo>
                  <a:pt x="247396" y="342290"/>
                </a:lnTo>
                <a:lnTo>
                  <a:pt x="197485" y="327012"/>
                </a:lnTo>
                <a:lnTo>
                  <a:pt x="155321" y="307809"/>
                </a:lnTo>
                <a:lnTo>
                  <a:pt x="121538" y="284314"/>
                </a:lnTo>
                <a:lnTo>
                  <a:pt x="85598" y="241109"/>
                </a:lnTo>
                <a:lnTo>
                  <a:pt x="63500" y="189255"/>
                </a:lnTo>
                <a:lnTo>
                  <a:pt x="54737" y="150736"/>
                </a:lnTo>
                <a:lnTo>
                  <a:pt x="49530" y="109600"/>
                </a:lnTo>
                <a:lnTo>
                  <a:pt x="48133" y="88264"/>
                </a:lnTo>
                <a:lnTo>
                  <a:pt x="47759" y="76006"/>
                </a:lnTo>
                <a:close/>
              </a:path>
              <a:path w="602614" h="401320">
                <a:moveTo>
                  <a:pt x="36575" y="0"/>
                </a:moveTo>
                <a:lnTo>
                  <a:pt x="0" y="76961"/>
                </a:lnTo>
                <a:lnTo>
                  <a:pt x="28692" y="76388"/>
                </a:lnTo>
                <a:lnTo>
                  <a:pt x="28321" y="63753"/>
                </a:lnTo>
                <a:lnTo>
                  <a:pt x="47371" y="63245"/>
                </a:lnTo>
                <a:lnTo>
                  <a:pt x="69796" y="63245"/>
                </a:lnTo>
                <a:lnTo>
                  <a:pt x="36575" y="0"/>
                </a:lnTo>
                <a:close/>
              </a:path>
              <a:path w="602614" h="401320">
                <a:moveTo>
                  <a:pt x="47371" y="63245"/>
                </a:moveTo>
                <a:lnTo>
                  <a:pt x="28321" y="63753"/>
                </a:lnTo>
                <a:lnTo>
                  <a:pt x="28692" y="76388"/>
                </a:lnTo>
                <a:lnTo>
                  <a:pt x="47759" y="76006"/>
                </a:lnTo>
                <a:lnTo>
                  <a:pt x="47371" y="63245"/>
                </a:lnTo>
                <a:close/>
              </a:path>
              <a:path w="602614" h="401320">
                <a:moveTo>
                  <a:pt x="69796" y="63245"/>
                </a:moveTo>
                <a:lnTo>
                  <a:pt x="47371" y="63245"/>
                </a:lnTo>
                <a:lnTo>
                  <a:pt x="47759" y="76006"/>
                </a:lnTo>
                <a:lnTo>
                  <a:pt x="76200" y="75437"/>
                </a:lnTo>
                <a:lnTo>
                  <a:pt x="69796" y="63245"/>
                </a:lnTo>
                <a:close/>
              </a:path>
            </a:pathLst>
          </a:custGeom>
          <a:solidFill>
            <a:srgbClr val="1FE1D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426" y="257378"/>
            <a:ext cx="53746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55" dirty="0"/>
              <a:t>MODIFYING</a:t>
            </a:r>
            <a:r>
              <a:rPr spc="-400" dirty="0"/>
              <a:t> </a:t>
            </a:r>
            <a:r>
              <a:rPr spc="170" dirty="0"/>
              <a:t>ARRAY</a:t>
            </a:r>
            <a:r>
              <a:rPr spc="-409" dirty="0"/>
              <a:t> </a:t>
            </a:r>
            <a:r>
              <a:rPr spc="135" dirty="0"/>
              <a:t>VALUES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547240"/>
            <a:ext cx="55860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2000" spc="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modify</a:t>
            </a:r>
            <a:r>
              <a:rPr sz="2000" b="1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b="1" spc="-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b="1" spc="-6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b="1" spc="-1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b="1" spc="-8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2000" b="1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00" dirty="0">
                <a:solidFill>
                  <a:srgbClr val="404040"/>
                </a:solidFill>
                <a:latin typeface="Tahoma"/>
                <a:cs typeface="Tahoma"/>
              </a:rPr>
              <a:t>v</a:t>
            </a:r>
            <a:r>
              <a:rPr sz="2000" b="1" spc="-1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b="1" spc="-100" dirty="0">
                <a:solidFill>
                  <a:srgbClr val="404040"/>
                </a:solidFill>
                <a:latin typeface="Tahoma"/>
                <a:cs typeface="Tahoma"/>
              </a:rPr>
              <a:t>lu</a:t>
            </a:r>
            <a:r>
              <a:rPr sz="2000" b="1" spc="-13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b="1" spc="-15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2000" b="1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by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8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2000" spc="-6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2000" spc="-7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ing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new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on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9" name="object 9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14" name="object 14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17" name="object 17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703821" y="4851272"/>
            <a:ext cx="2708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This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filters</a:t>
            </a:r>
            <a:r>
              <a:rPr sz="1200" b="1" i="1" spc="-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zero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values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sales_array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sz="1200" i="1" spc="-3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igns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hem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new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va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ue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615183" y="4728845"/>
            <a:ext cx="3968750" cy="1221105"/>
            <a:chOff x="2615183" y="4728845"/>
            <a:chExt cx="3968750" cy="1221105"/>
          </a:xfrm>
        </p:grpSpPr>
        <p:sp>
          <p:nvSpPr>
            <p:cNvPr id="32" name="object 32"/>
            <p:cNvSpPr/>
            <p:nvPr/>
          </p:nvSpPr>
          <p:spPr>
            <a:xfrm>
              <a:off x="6472427" y="4732020"/>
              <a:ext cx="108585" cy="1214755"/>
            </a:xfrm>
            <a:custGeom>
              <a:avLst/>
              <a:gdLst/>
              <a:ahLst/>
              <a:cxnLst/>
              <a:rect l="l" t="t" r="r" b="b"/>
              <a:pathLst>
                <a:path w="108584" h="1214754">
                  <a:moveTo>
                    <a:pt x="0" y="1214627"/>
                  </a:moveTo>
                  <a:lnTo>
                    <a:pt x="21044" y="1210731"/>
                  </a:lnTo>
                  <a:lnTo>
                    <a:pt x="38242" y="1200103"/>
                  </a:lnTo>
                  <a:lnTo>
                    <a:pt x="49845" y="1184340"/>
                  </a:lnTo>
                  <a:lnTo>
                    <a:pt x="54101" y="1165034"/>
                  </a:lnTo>
                  <a:lnTo>
                    <a:pt x="54101" y="364108"/>
                  </a:lnTo>
                  <a:lnTo>
                    <a:pt x="58358" y="344777"/>
                  </a:lnTo>
                  <a:lnTo>
                    <a:pt x="69961" y="328993"/>
                  </a:lnTo>
                  <a:lnTo>
                    <a:pt x="87159" y="318353"/>
                  </a:lnTo>
                  <a:lnTo>
                    <a:pt x="108203" y="314451"/>
                  </a:lnTo>
                  <a:lnTo>
                    <a:pt x="87159" y="310552"/>
                  </a:lnTo>
                  <a:lnTo>
                    <a:pt x="69961" y="299926"/>
                  </a:lnTo>
                  <a:lnTo>
                    <a:pt x="58358" y="284180"/>
                  </a:lnTo>
                  <a:lnTo>
                    <a:pt x="54101" y="264921"/>
                  </a:lnTo>
                  <a:lnTo>
                    <a:pt x="54101" y="49529"/>
                  </a:lnTo>
                  <a:lnTo>
                    <a:pt x="49845" y="30271"/>
                  </a:lnTo>
                  <a:lnTo>
                    <a:pt x="38242" y="14525"/>
                  </a:lnTo>
                  <a:lnTo>
                    <a:pt x="21044" y="3899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15183" y="4732020"/>
              <a:ext cx="3877055" cy="1216152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44267" y="2442972"/>
            <a:ext cx="3805301" cy="795527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2612135" y="3375533"/>
            <a:ext cx="3971925" cy="1221105"/>
            <a:chOff x="2612135" y="3375533"/>
            <a:chExt cx="3971925" cy="1221105"/>
          </a:xfrm>
        </p:grpSpPr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12135" y="3378708"/>
              <a:ext cx="3860292" cy="121462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472427" y="3378708"/>
              <a:ext cx="108585" cy="1214755"/>
            </a:xfrm>
            <a:custGeom>
              <a:avLst/>
              <a:gdLst/>
              <a:ahLst/>
              <a:cxnLst/>
              <a:rect l="l" t="t" r="r" b="b"/>
              <a:pathLst>
                <a:path w="108584" h="1214754">
                  <a:moveTo>
                    <a:pt x="0" y="1214627"/>
                  </a:moveTo>
                  <a:lnTo>
                    <a:pt x="21044" y="1210726"/>
                  </a:lnTo>
                  <a:lnTo>
                    <a:pt x="38242" y="1200086"/>
                  </a:lnTo>
                  <a:lnTo>
                    <a:pt x="49845" y="1184302"/>
                  </a:lnTo>
                  <a:lnTo>
                    <a:pt x="54101" y="1164970"/>
                  </a:lnTo>
                  <a:lnTo>
                    <a:pt x="54101" y="303148"/>
                  </a:lnTo>
                  <a:lnTo>
                    <a:pt x="58358" y="283817"/>
                  </a:lnTo>
                  <a:lnTo>
                    <a:pt x="69961" y="268033"/>
                  </a:lnTo>
                  <a:lnTo>
                    <a:pt x="87159" y="257393"/>
                  </a:lnTo>
                  <a:lnTo>
                    <a:pt x="108203" y="253491"/>
                  </a:lnTo>
                  <a:lnTo>
                    <a:pt x="87159" y="249610"/>
                  </a:lnTo>
                  <a:lnTo>
                    <a:pt x="69961" y="239013"/>
                  </a:lnTo>
                  <a:lnTo>
                    <a:pt x="58358" y="223273"/>
                  </a:lnTo>
                  <a:lnTo>
                    <a:pt x="54101" y="203962"/>
                  </a:lnTo>
                  <a:lnTo>
                    <a:pt x="54101" y="49529"/>
                  </a:lnTo>
                  <a:lnTo>
                    <a:pt x="49845" y="30271"/>
                  </a:lnTo>
                  <a:lnTo>
                    <a:pt x="38242" y="14525"/>
                  </a:lnTo>
                  <a:lnTo>
                    <a:pt x="21044" y="3899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703821" y="3530600"/>
            <a:ext cx="2357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This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assigns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single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value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via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indexing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050" y="257378"/>
            <a:ext cx="45358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14" dirty="0"/>
              <a:t>THE</a:t>
            </a:r>
            <a:r>
              <a:rPr spc="-385" dirty="0"/>
              <a:t> </a:t>
            </a:r>
            <a:r>
              <a:rPr spc="260" dirty="0"/>
              <a:t>WH</a:t>
            </a:r>
            <a:r>
              <a:rPr spc="170" dirty="0"/>
              <a:t>E</a:t>
            </a:r>
            <a:r>
              <a:rPr spc="70" dirty="0"/>
              <a:t>RE</a:t>
            </a:r>
            <a:r>
              <a:rPr spc="-395" dirty="0"/>
              <a:t> </a:t>
            </a:r>
            <a:r>
              <a:rPr spc="165" dirty="0"/>
              <a:t>FUNCTION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547240"/>
            <a:ext cx="853630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80" dirty="0">
                <a:solidFill>
                  <a:srgbClr val="404040"/>
                </a:solidFill>
                <a:latin typeface="Tahoma"/>
                <a:cs typeface="Tahoma"/>
              </a:rPr>
              <a:t>where()</a:t>
            </a:r>
            <a:r>
              <a:rPr sz="2000" b="1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function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performs</a:t>
            </a:r>
            <a:r>
              <a:rPr sz="20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logical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test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returns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given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value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if </a:t>
            </a:r>
            <a:r>
              <a:rPr sz="2000" spc="-6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est</a:t>
            </a:r>
            <a:r>
              <a:rPr sz="2000" spc="-25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2000" spc="15" dirty="0">
                <a:solidFill>
                  <a:srgbClr val="404040"/>
                </a:solidFill>
                <a:latin typeface="Tahoma"/>
                <a:cs typeface="Tahoma"/>
              </a:rPr>
              <a:t>ru</a:t>
            </a:r>
            <a:r>
              <a:rPr sz="2000" spc="-120" dirty="0">
                <a:solidFill>
                  <a:srgbClr val="404040"/>
                </a:solidFill>
                <a:latin typeface="Tahoma"/>
                <a:cs typeface="Tahoma"/>
              </a:rPr>
              <a:t>e,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or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6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oth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7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if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he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test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Fal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47389" y="2874010"/>
            <a:ext cx="5407660" cy="1567180"/>
            <a:chOff x="3247389" y="2874010"/>
            <a:chExt cx="5407660" cy="1567180"/>
          </a:xfrm>
        </p:grpSpPr>
        <p:sp>
          <p:nvSpPr>
            <p:cNvPr id="9" name="object 9"/>
            <p:cNvSpPr/>
            <p:nvPr/>
          </p:nvSpPr>
          <p:spPr>
            <a:xfrm>
              <a:off x="3253739" y="2880360"/>
              <a:ext cx="5394960" cy="1554480"/>
            </a:xfrm>
            <a:custGeom>
              <a:avLst/>
              <a:gdLst/>
              <a:ahLst/>
              <a:cxnLst/>
              <a:rect l="l" t="t" r="r" b="b"/>
              <a:pathLst>
                <a:path w="5394959" h="1554479">
                  <a:moveTo>
                    <a:pt x="5290185" y="0"/>
                  </a:moveTo>
                  <a:lnTo>
                    <a:pt x="104775" y="0"/>
                  </a:lnTo>
                  <a:lnTo>
                    <a:pt x="63972" y="8227"/>
                  </a:lnTo>
                  <a:lnTo>
                    <a:pt x="30670" y="30670"/>
                  </a:lnTo>
                  <a:lnTo>
                    <a:pt x="8227" y="63972"/>
                  </a:lnTo>
                  <a:lnTo>
                    <a:pt x="0" y="104775"/>
                  </a:lnTo>
                  <a:lnTo>
                    <a:pt x="0" y="1449704"/>
                  </a:lnTo>
                  <a:lnTo>
                    <a:pt x="8227" y="1490507"/>
                  </a:lnTo>
                  <a:lnTo>
                    <a:pt x="30670" y="1523809"/>
                  </a:lnTo>
                  <a:lnTo>
                    <a:pt x="63972" y="1546252"/>
                  </a:lnTo>
                  <a:lnTo>
                    <a:pt x="104775" y="1554479"/>
                  </a:lnTo>
                  <a:lnTo>
                    <a:pt x="5290185" y="1554479"/>
                  </a:lnTo>
                  <a:lnTo>
                    <a:pt x="5330987" y="1546252"/>
                  </a:lnTo>
                  <a:lnTo>
                    <a:pt x="5364289" y="1523809"/>
                  </a:lnTo>
                  <a:lnTo>
                    <a:pt x="5386732" y="1490507"/>
                  </a:lnTo>
                  <a:lnTo>
                    <a:pt x="5394960" y="1449704"/>
                  </a:lnTo>
                  <a:lnTo>
                    <a:pt x="5394960" y="104775"/>
                  </a:lnTo>
                  <a:lnTo>
                    <a:pt x="5386732" y="63972"/>
                  </a:lnTo>
                  <a:lnTo>
                    <a:pt x="5364289" y="30670"/>
                  </a:lnTo>
                  <a:lnTo>
                    <a:pt x="5330987" y="8227"/>
                  </a:lnTo>
                  <a:lnTo>
                    <a:pt x="5290185" y="0"/>
                  </a:lnTo>
                  <a:close/>
                </a:path>
              </a:pathLst>
            </a:custGeom>
            <a:solidFill>
              <a:srgbClr val="F7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53739" y="2880360"/>
              <a:ext cx="5394960" cy="1554480"/>
            </a:xfrm>
            <a:custGeom>
              <a:avLst/>
              <a:gdLst/>
              <a:ahLst/>
              <a:cxnLst/>
              <a:rect l="l" t="t" r="r" b="b"/>
              <a:pathLst>
                <a:path w="5394959" h="1554479">
                  <a:moveTo>
                    <a:pt x="0" y="104775"/>
                  </a:moveTo>
                  <a:lnTo>
                    <a:pt x="8227" y="63972"/>
                  </a:lnTo>
                  <a:lnTo>
                    <a:pt x="30670" y="30670"/>
                  </a:lnTo>
                  <a:lnTo>
                    <a:pt x="63972" y="8227"/>
                  </a:lnTo>
                  <a:lnTo>
                    <a:pt x="104775" y="0"/>
                  </a:lnTo>
                  <a:lnTo>
                    <a:pt x="5290185" y="0"/>
                  </a:lnTo>
                  <a:lnTo>
                    <a:pt x="5330987" y="8227"/>
                  </a:lnTo>
                  <a:lnTo>
                    <a:pt x="5364289" y="30670"/>
                  </a:lnTo>
                  <a:lnTo>
                    <a:pt x="5386732" y="63972"/>
                  </a:lnTo>
                  <a:lnTo>
                    <a:pt x="5394960" y="104775"/>
                  </a:lnTo>
                  <a:lnTo>
                    <a:pt x="5394960" y="1449704"/>
                  </a:lnTo>
                  <a:lnTo>
                    <a:pt x="5386732" y="1490507"/>
                  </a:lnTo>
                  <a:lnTo>
                    <a:pt x="5364289" y="1523809"/>
                  </a:lnTo>
                  <a:lnTo>
                    <a:pt x="5330987" y="1546252"/>
                  </a:lnTo>
                  <a:lnTo>
                    <a:pt x="5290185" y="1554479"/>
                  </a:lnTo>
                  <a:lnTo>
                    <a:pt x="104775" y="1554479"/>
                  </a:lnTo>
                  <a:lnTo>
                    <a:pt x="63972" y="1546252"/>
                  </a:lnTo>
                  <a:lnTo>
                    <a:pt x="30670" y="1523809"/>
                  </a:lnTo>
                  <a:lnTo>
                    <a:pt x="8227" y="1490507"/>
                  </a:lnTo>
                  <a:lnTo>
                    <a:pt x="0" y="1449704"/>
                  </a:lnTo>
                  <a:lnTo>
                    <a:pt x="0" y="104775"/>
                  </a:lnTo>
                  <a:close/>
                </a:path>
              </a:pathLst>
            </a:custGeom>
            <a:ln w="12700">
              <a:solidFill>
                <a:srgbClr val="CF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20617" y="2940557"/>
            <a:ext cx="513207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404040"/>
                </a:solidFill>
                <a:latin typeface="Courier New"/>
                <a:cs typeface="Courier New"/>
              </a:rPr>
              <a:t>np.where(logical</a:t>
            </a:r>
            <a:r>
              <a:rPr sz="2800" spc="-6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ourier New"/>
                <a:cs typeface="Courier New"/>
              </a:rPr>
              <a:t>test,</a:t>
            </a:r>
            <a:endParaRPr sz="2800">
              <a:latin typeface="Courier New"/>
              <a:cs typeface="Courier New"/>
            </a:endParaRPr>
          </a:p>
          <a:p>
            <a:pPr marL="1928495" marR="5080">
              <a:lnSpc>
                <a:spcPct val="100000"/>
              </a:lnSpc>
            </a:pPr>
            <a:r>
              <a:rPr sz="2800" spc="-10" dirty="0">
                <a:solidFill>
                  <a:srgbClr val="404040"/>
                </a:solidFill>
                <a:latin typeface="Courier New"/>
                <a:cs typeface="Courier New"/>
              </a:rPr>
              <a:t>value </a:t>
            </a:r>
            <a:r>
              <a:rPr sz="2800" spc="-5" dirty="0">
                <a:solidFill>
                  <a:srgbClr val="404040"/>
                </a:solidFill>
                <a:latin typeface="Courier New"/>
                <a:cs typeface="Courier New"/>
              </a:rPr>
              <a:t>if </a:t>
            </a:r>
            <a:r>
              <a:rPr sz="2800" spc="-10" dirty="0">
                <a:solidFill>
                  <a:srgbClr val="404040"/>
                </a:solidFill>
                <a:latin typeface="Courier New"/>
                <a:cs typeface="Courier New"/>
              </a:rPr>
              <a:t>True, </a:t>
            </a:r>
            <a:r>
              <a:rPr sz="2800" spc="-167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ourier New"/>
                <a:cs typeface="Courier New"/>
              </a:rPr>
              <a:t>value</a:t>
            </a:r>
            <a:r>
              <a:rPr sz="2800" spc="-6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ourier New"/>
                <a:cs typeface="Courier New"/>
              </a:rPr>
              <a:t>if</a:t>
            </a:r>
            <a:r>
              <a:rPr sz="2800" spc="-5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ourier New"/>
                <a:cs typeface="Courier New"/>
              </a:rPr>
              <a:t>False)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35655" y="4953127"/>
            <a:ext cx="12287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i="1" spc="-50" dirty="0">
                <a:latin typeface="Trebuchet MS"/>
                <a:cs typeface="Trebuchet MS"/>
              </a:rPr>
              <a:t>Calls</a:t>
            </a:r>
            <a:r>
              <a:rPr sz="1400" i="1" spc="-145" dirty="0">
                <a:latin typeface="Trebuchet MS"/>
                <a:cs typeface="Trebuchet MS"/>
              </a:rPr>
              <a:t> </a:t>
            </a:r>
            <a:r>
              <a:rPr sz="1400" i="1" spc="-85" dirty="0">
                <a:latin typeface="Trebuchet MS"/>
                <a:cs typeface="Trebuchet MS"/>
              </a:rPr>
              <a:t>the</a:t>
            </a:r>
            <a:r>
              <a:rPr sz="1400" i="1" spc="-160" dirty="0">
                <a:latin typeface="Trebuchet MS"/>
                <a:cs typeface="Trebuchet MS"/>
              </a:rPr>
              <a:t> </a:t>
            </a:r>
            <a:r>
              <a:rPr sz="1400" i="1" spc="75" dirty="0">
                <a:latin typeface="Trebuchet MS"/>
                <a:cs typeface="Trebuchet MS"/>
              </a:rPr>
              <a:t>N</a:t>
            </a:r>
            <a:r>
              <a:rPr sz="1400" i="1" spc="-55" dirty="0">
                <a:latin typeface="Trebuchet MS"/>
                <a:cs typeface="Trebuchet MS"/>
              </a:rPr>
              <a:t>u</a:t>
            </a:r>
            <a:r>
              <a:rPr sz="1400" i="1" spc="-15" dirty="0">
                <a:latin typeface="Trebuchet MS"/>
                <a:cs typeface="Trebuchet MS"/>
              </a:rPr>
              <a:t>mPy  </a:t>
            </a:r>
            <a:r>
              <a:rPr sz="1400" i="1" spc="-145" dirty="0">
                <a:latin typeface="Trebuchet MS"/>
                <a:cs typeface="Trebuchet MS"/>
              </a:rPr>
              <a:t>f</a:t>
            </a:r>
            <a:r>
              <a:rPr sz="1400" i="1" spc="-55" dirty="0">
                <a:latin typeface="Trebuchet MS"/>
                <a:cs typeface="Trebuchet MS"/>
              </a:rPr>
              <a:t>u</a:t>
            </a:r>
            <a:r>
              <a:rPr sz="1400" i="1" spc="-30" dirty="0">
                <a:latin typeface="Trebuchet MS"/>
                <a:cs typeface="Trebuchet MS"/>
              </a:rPr>
              <a:t>n</a:t>
            </a:r>
            <a:r>
              <a:rPr sz="1400" i="1" spc="-65" dirty="0">
                <a:latin typeface="Trebuchet MS"/>
                <a:cs typeface="Trebuchet MS"/>
              </a:rPr>
              <a:t>ction</a:t>
            </a:r>
            <a:r>
              <a:rPr sz="1400" i="1" spc="-170" dirty="0">
                <a:latin typeface="Trebuchet MS"/>
                <a:cs typeface="Trebuchet MS"/>
              </a:rPr>
              <a:t> </a:t>
            </a:r>
            <a:r>
              <a:rPr sz="1400" i="1" spc="-105" dirty="0">
                <a:latin typeface="Trebuchet MS"/>
                <a:cs typeface="Trebuchet MS"/>
              </a:rPr>
              <a:t>li</a:t>
            </a:r>
            <a:r>
              <a:rPr sz="1400" i="1" spc="-55" dirty="0">
                <a:latin typeface="Trebuchet MS"/>
                <a:cs typeface="Trebuchet MS"/>
              </a:rPr>
              <a:t>b</a:t>
            </a:r>
            <a:r>
              <a:rPr sz="1400" i="1" spc="-60" dirty="0">
                <a:latin typeface="Trebuchet MS"/>
                <a:cs typeface="Trebuchet MS"/>
              </a:rPr>
              <a:t>rary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04921" y="3129533"/>
            <a:ext cx="5712460" cy="1793875"/>
          </a:xfrm>
          <a:custGeom>
            <a:avLst/>
            <a:gdLst/>
            <a:ahLst/>
            <a:cxnLst/>
            <a:rect l="l" t="t" r="r" b="b"/>
            <a:pathLst>
              <a:path w="5712459" h="1793875">
                <a:moveTo>
                  <a:pt x="431546" y="746379"/>
                </a:moveTo>
                <a:lnTo>
                  <a:pt x="431165" y="680974"/>
                </a:lnTo>
                <a:lnTo>
                  <a:pt x="430276" y="614172"/>
                </a:lnTo>
                <a:lnTo>
                  <a:pt x="429006" y="546481"/>
                </a:lnTo>
                <a:lnTo>
                  <a:pt x="427609" y="477901"/>
                </a:lnTo>
                <a:lnTo>
                  <a:pt x="424053" y="339598"/>
                </a:lnTo>
                <a:lnTo>
                  <a:pt x="405130" y="340106"/>
                </a:lnTo>
                <a:lnTo>
                  <a:pt x="408559" y="478409"/>
                </a:lnTo>
                <a:lnTo>
                  <a:pt x="410083" y="546862"/>
                </a:lnTo>
                <a:lnTo>
                  <a:pt x="411226" y="614553"/>
                </a:lnTo>
                <a:lnTo>
                  <a:pt x="412115" y="681101"/>
                </a:lnTo>
                <a:lnTo>
                  <a:pt x="412496" y="746379"/>
                </a:lnTo>
                <a:lnTo>
                  <a:pt x="412242" y="810133"/>
                </a:lnTo>
                <a:lnTo>
                  <a:pt x="411594" y="872109"/>
                </a:lnTo>
                <a:lnTo>
                  <a:pt x="409930" y="932180"/>
                </a:lnTo>
                <a:lnTo>
                  <a:pt x="407479" y="989711"/>
                </a:lnTo>
                <a:lnTo>
                  <a:pt x="404241" y="1043432"/>
                </a:lnTo>
                <a:lnTo>
                  <a:pt x="399923" y="1095121"/>
                </a:lnTo>
                <a:lnTo>
                  <a:pt x="394335" y="1143508"/>
                </a:lnTo>
                <a:lnTo>
                  <a:pt x="387604" y="1188466"/>
                </a:lnTo>
                <a:lnTo>
                  <a:pt x="379730" y="1229614"/>
                </a:lnTo>
                <a:lnTo>
                  <a:pt x="370459" y="1266698"/>
                </a:lnTo>
                <a:lnTo>
                  <a:pt x="352679" y="1312037"/>
                </a:lnTo>
                <a:lnTo>
                  <a:pt x="330200" y="1345692"/>
                </a:lnTo>
                <a:lnTo>
                  <a:pt x="294386" y="1376553"/>
                </a:lnTo>
                <a:lnTo>
                  <a:pt x="253873" y="1396238"/>
                </a:lnTo>
                <a:lnTo>
                  <a:pt x="211074" y="1409446"/>
                </a:lnTo>
                <a:lnTo>
                  <a:pt x="189611" y="1415034"/>
                </a:lnTo>
                <a:lnTo>
                  <a:pt x="168529" y="1420749"/>
                </a:lnTo>
                <a:lnTo>
                  <a:pt x="129286" y="1434592"/>
                </a:lnTo>
                <a:lnTo>
                  <a:pt x="95250" y="1457198"/>
                </a:lnTo>
                <a:lnTo>
                  <a:pt x="71501" y="1490853"/>
                </a:lnTo>
                <a:lnTo>
                  <a:pt x="54864" y="1527175"/>
                </a:lnTo>
                <a:lnTo>
                  <a:pt x="43053" y="1565402"/>
                </a:lnTo>
                <a:lnTo>
                  <a:pt x="35306" y="1605026"/>
                </a:lnTo>
                <a:lnTo>
                  <a:pt x="30734" y="1645920"/>
                </a:lnTo>
                <a:lnTo>
                  <a:pt x="28575" y="1708785"/>
                </a:lnTo>
                <a:lnTo>
                  <a:pt x="28676" y="1717738"/>
                </a:lnTo>
                <a:lnTo>
                  <a:pt x="0" y="1718310"/>
                </a:lnTo>
                <a:lnTo>
                  <a:pt x="39624" y="1793748"/>
                </a:lnTo>
                <a:lnTo>
                  <a:pt x="69735" y="1730375"/>
                </a:lnTo>
                <a:lnTo>
                  <a:pt x="76200" y="1716786"/>
                </a:lnTo>
                <a:lnTo>
                  <a:pt x="47713" y="1717357"/>
                </a:lnTo>
                <a:lnTo>
                  <a:pt x="47625" y="1708785"/>
                </a:lnTo>
                <a:lnTo>
                  <a:pt x="48514" y="1667891"/>
                </a:lnTo>
                <a:lnTo>
                  <a:pt x="51562" y="1627759"/>
                </a:lnTo>
                <a:lnTo>
                  <a:pt x="57277" y="1589151"/>
                </a:lnTo>
                <a:lnTo>
                  <a:pt x="72517" y="1534541"/>
                </a:lnTo>
                <a:lnTo>
                  <a:pt x="97282" y="1484630"/>
                </a:lnTo>
                <a:lnTo>
                  <a:pt x="128524" y="1456309"/>
                </a:lnTo>
                <a:lnTo>
                  <a:pt x="173482" y="1439037"/>
                </a:lnTo>
                <a:lnTo>
                  <a:pt x="216154" y="1427861"/>
                </a:lnTo>
                <a:lnTo>
                  <a:pt x="238633" y="1421638"/>
                </a:lnTo>
                <a:lnTo>
                  <a:pt x="283337" y="1404493"/>
                </a:lnTo>
                <a:lnTo>
                  <a:pt x="326009" y="1376680"/>
                </a:lnTo>
                <a:lnTo>
                  <a:pt x="353949" y="1346200"/>
                </a:lnTo>
                <a:lnTo>
                  <a:pt x="376936" y="1305306"/>
                </a:lnTo>
                <a:lnTo>
                  <a:pt x="393700" y="1253109"/>
                </a:lnTo>
                <a:lnTo>
                  <a:pt x="402590" y="1212850"/>
                </a:lnTo>
                <a:lnTo>
                  <a:pt x="410083" y="1169035"/>
                </a:lnTo>
                <a:lnTo>
                  <a:pt x="416179" y="1121791"/>
                </a:lnTo>
                <a:lnTo>
                  <a:pt x="421246" y="1069594"/>
                </a:lnTo>
                <a:lnTo>
                  <a:pt x="425005" y="1016381"/>
                </a:lnTo>
                <a:lnTo>
                  <a:pt x="427875" y="960501"/>
                </a:lnTo>
                <a:lnTo>
                  <a:pt x="429895" y="901954"/>
                </a:lnTo>
                <a:lnTo>
                  <a:pt x="431292" y="810133"/>
                </a:lnTo>
                <a:lnTo>
                  <a:pt x="431546" y="746379"/>
                </a:lnTo>
                <a:close/>
              </a:path>
              <a:path w="5712459" h="1793875">
                <a:moveTo>
                  <a:pt x="4815459" y="1716024"/>
                </a:moveTo>
                <a:lnTo>
                  <a:pt x="4786261" y="1717243"/>
                </a:lnTo>
                <a:lnTo>
                  <a:pt x="4785233" y="1705991"/>
                </a:lnTo>
                <a:lnTo>
                  <a:pt x="4781296" y="1688465"/>
                </a:lnTo>
                <a:lnTo>
                  <a:pt x="4758690" y="1638554"/>
                </a:lnTo>
                <a:lnTo>
                  <a:pt x="4732147" y="1607566"/>
                </a:lnTo>
                <a:lnTo>
                  <a:pt x="4694174" y="1579753"/>
                </a:lnTo>
                <a:lnTo>
                  <a:pt x="4657344" y="1560957"/>
                </a:lnTo>
                <a:lnTo>
                  <a:pt x="4612259" y="1544193"/>
                </a:lnTo>
                <a:lnTo>
                  <a:pt x="4575302" y="1534668"/>
                </a:lnTo>
                <a:lnTo>
                  <a:pt x="4531487" y="1526921"/>
                </a:lnTo>
                <a:lnTo>
                  <a:pt x="4481576" y="1520698"/>
                </a:lnTo>
                <a:lnTo>
                  <a:pt x="4426966" y="1515745"/>
                </a:lnTo>
                <a:lnTo>
                  <a:pt x="4306697" y="1508379"/>
                </a:lnTo>
                <a:lnTo>
                  <a:pt x="4050284" y="1496441"/>
                </a:lnTo>
                <a:lnTo>
                  <a:pt x="3988943" y="1492631"/>
                </a:lnTo>
                <a:lnTo>
                  <a:pt x="3930523" y="1487932"/>
                </a:lnTo>
                <a:lnTo>
                  <a:pt x="3876548" y="1482090"/>
                </a:lnTo>
                <a:lnTo>
                  <a:pt x="3827526" y="1474851"/>
                </a:lnTo>
                <a:lnTo>
                  <a:pt x="3784981" y="1466088"/>
                </a:lnTo>
                <a:lnTo>
                  <a:pt x="3734435" y="1449451"/>
                </a:lnTo>
                <a:lnTo>
                  <a:pt x="3694303" y="1429893"/>
                </a:lnTo>
                <a:lnTo>
                  <a:pt x="3662299" y="1408303"/>
                </a:lnTo>
                <a:lnTo>
                  <a:pt x="3630422" y="1376807"/>
                </a:lnTo>
                <a:lnTo>
                  <a:pt x="3604768" y="1333500"/>
                </a:lnTo>
                <a:lnTo>
                  <a:pt x="3593084" y="1295527"/>
                </a:lnTo>
                <a:lnTo>
                  <a:pt x="3586988" y="1255268"/>
                </a:lnTo>
                <a:lnTo>
                  <a:pt x="3584829" y="1213485"/>
                </a:lnTo>
                <a:lnTo>
                  <a:pt x="3584829" y="1170432"/>
                </a:lnTo>
                <a:lnTo>
                  <a:pt x="3565779" y="1170432"/>
                </a:lnTo>
                <a:lnTo>
                  <a:pt x="3565779" y="1213485"/>
                </a:lnTo>
                <a:lnTo>
                  <a:pt x="3566541" y="1235075"/>
                </a:lnTo>
                <a:lnTo>
                  <a:pt x="3570478" y="1277874"/>
                </a:lnTo>
                <a:lnTo>
                  <a:pt x="3579622" y="1319530"/>
                </a:lnTo>
                <a:lnTo>
                  <a:pt x="3596322" y="1359789"/>
                </a:lnTo>
                <a:lnTo>
                  <a:pt x="3622802" y="1397127"/>
                </a:lnTo>
                <a:lnTo>
                  <a:pt x="3660648" y="1430909"/>
                </a:lnTo>
                <a:lnTo>
                  <a:pt x="3697605" y="1453388"/>
                </a:lnTo>
                <a:lnTo>
                  <a:pt x="3742817" y="1473200"/>
                </a:lnTo>
                <a:lnTo>
                  <a:pt x="3779901" y="1484376"/>
                </a:lnTo>
                <a:lnTo>
                  <a:pt x="3823970" y="1493520"/>
                </a:lnTo>
                <a:lnTo>
                  <a:pt x="3873881" y="1501013"/>
                </a:lnTo>
                <a:lnTo>
                  <a:pt x="3928618" y="1506855"/>
                </a:lnTo>
                <a:lnTo>
                  <a:pt x="3987419" y="1511681"/>
                </a:lnTo>
                <a:lnTo>
                  <a:pt x="4367276" y="1530731"/>
                </a:lnTo>
                <a:lnTo>
                  <a:pt x="4396867" y="1532636"/>
                </a:lnTo>
                <a:lnTo>
                  <a:pt x="4453255" y="1537081"/>
                </a:lnTo>
                <a:lnTo>
                  <a:pt x="4505071" y="1542542"/>
                </a:lnTo>
                <a:lnTo>
                  <a:pt x="4551172" y="1549400"/>
                </a:lnTo>
                <a:lnTo>
                  <a:pt x="4590415" y="1557782"/>
                </a:lnTo>
                <a:lnTo>
                  <a:pt x="4636643" y="1573022"/>
                </a:lnTo>
                <a:lnTo>
                  <a:pt x="4674108" y="1590167"/>
                </a:lnTo>
                <a:lnTo>
                  <a:pt x="4712081" y="1615313"/>
                </a:lnTo>
                <a:lnTo>
                  <a:pt x="4743196" y="1649476"/>
                </a:lnTo>
                <a:lnTo>
                  <a:pt x="4763262" y="1694434"/>
                </a:lnTo>
                <a:lnTo>
                  <a:pt x="4767313" y="1718030"/>
                </a:lnTo>
                <a:lnTo>
                  <a:pt x="4739259" y="1719199"/>
                </a:lnTo>
                <a:lnTo>
                  <a:pt x="4780534" y="1793748"/>
                </a:lnTo>
                <a:lnTo>
                  <a:pt x="4808664" y="1731137"/>
                </a:lnTo>
                <a:lnTo>
                  <a:pt x="4815459" y="1716024"/>
                </a:lnTo>
                <a:close/>
              </a:path>
              <a:path w="5712459" h="1793875">
                <a:moveTo>
                  <a:pt x="5712333" y="38100"/>
                </a:moveTo>
                <a:lnTo>
                  <a:pt x="5693283" y="28575"/>
                </a:lnTo>
                <a:lnTo>
                  <a:pt x="5636133" y="0"/>
                </a:lnTo>
                <a:lnTo>
                  <a:pt x="5636133" y="28575"/>
                </a:lnTo>
                <a:lnTo>
                  <a:pt x="4849241" y="28575"/>
                </a:lnTo>
                <a:lnTo>
                  <a:pt x="4849241" y="47625"/>
                </a:lnTo>
                <a:lnTo>
                  <a:pt x="5636133" y="47625"/>
                </a:lnTo>
                <a:lnTo>
                  <a:pt x="5636133" y="76200"/>
                </a:lnTo>
                <a:lnTo>
                  <a:pt x="5693283" y="47625"/>
                </a:lnTo>
                <a:lnTo>
                  <a:pt x="5712333" y="38100"/>
                </a:lnTo>
                <a:close/>
              </a:path>
            </a:pathLst>
          </a:custGeom>
          <a:solidFill>
            <a:srgbClr val="1FE1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45651" y="2936494"/>
            <a:ext cx="187515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i="1" spc="10" dirty="0">
                <a:latin typeface="Trebuchet MS"/>
                <a:cs typeface="Trebuchet MS"/>
              </a:rPr>
              <a:t>A</a:t>
            </a:r>
            <a:r>
              <a:rPr sz="1400" i="1" spc="-155" dirty="0">
                <a:latin typeface="Trebuchet MS"/>
                <a:cs typeface="Trebuchet MS"/>
              </a:rPr>
              <a:t> </a:t>
            </a:r>
            <a:r>
              <a:rPr sz="1400" i="1" spc="-85" dirty="0">
                <a:latin typeface="Trebuchet MS"/>
                <a:cs typeface="Trebuchet MS"/>
              </a:rPr>
              <a:t>log</a:t>
            </a:r>
            <a:r>
              <a:rPr sz="1400" i="1" spc="-65" dirty="0">
                <a:latin typeface="Trebuchet MS"/>
                <a:cs typeface="Trebuchet MS"/>
              </a:rPr>
              <a:t>i</a:t>
            </a:r>
            <a:r>
              <a:rPr sz="1400" i="1" spc="-60" dirty="0">
                <a:latin typeface="Trebuchet MS"/>
                <a:cs typeface="Trebuchet MS"/>
              </a:rPr>
              <a:t>cal</a:t>
            </a:r>
            <a:r>
              <a:rPr sz="1400" i="1" spc="-155" dirty="0">
                <a:latin typeface="Trebuchet MS"/>
                <a:cs typeface="Trebuchet MS"/>
              </a:rPr>
              <a:t> </a:t>
            </a:r>
            <a:r>
              <a:rPr sz="1400" i="1" spc="-70" dirty="0">
                <a:latin typeface="Trebuchet MS"/>
                <a:cs typeface="Trebuchet MS"/>
              </a:rPr>
              <a:t>exp</a:t>
            </a:r>
            <a:r>
              <a:rPr sz="1400" i="1" spc="-75" dirty="0">
                <a:latin typeface="Trebuchet MS"/>
                <a:cs typeface="Trebuchet MS"/>
              </a:rPr>
              <a:t>res</a:t>
            </a:r>
            <a:r>
              <a:rPr sz="1400" i="1" spc="-25" dirty="0">
                <a:latin typeface="Trebuchet MS"/>
                <a:cs typeface="Trebuchet MS"/>
              </a:rPr>
              <a:t>s</a:t>
            </a:r>
            <a:r>
              <a:rPr sz="1400" i="1" spc="-100" dirty="0">
                <a:latin typeface="Trebuchet MS"/>
                <a:cs typeface="Trebuchet MS"/>
              </a:rPr>
              <a:t>i</a:t>
            </a:r>
            <a:r>
              <a:rPr sz="1400" i="1" spc="-40" dirty="0">
                <a:latin typeface="Trebuchet MS"/>
                <a:cs typeface="Trebuchet MS"/>
              </a:rPr>
              <a:t>on</a:t>
            </a:r>
            <a:r>
              <a:rPr sz="1400" i="1" spc="-180" dirty="0">
                <a:latin typeface="Trebuchet MS"/>
                <a:cs typeface="Trebuchet MS"/>
              </a:rPr>
              <a:t> </a:t>
            </a:r>
            <a:r>
              <a:rPr sz="1400" i="1" spc="-65" dirty="0">
                <a:latin typeface="Trebuchet MS"/>
                <a:cs typeface="Trebuchet MS"/>
              </a:rPr>
              <a:t>that  ev</a:t>
            </a:r>
            <a:r>
              <a:rPr sz="1400" i="1" spc="-60" dirty="0">
                <a:latin typeface="Trebuchet MS"/>
                <a:cs typeface="Trebuchet MS"/>
              </a:rPr>
              <a:t>al</a:t>
            </a:r>
            <a:r>
              <a:rPr sz="1400" i="1" spc="-80" dirty="0">
                <a:latin typeface="Trebuchet MS"/>
                <a:cs typeface="Trebuchet MS"/>
              </a:rPr>
              <a:t>u</a:t>
            </a:r>
            <a:r>
              <a:rPr sz="1400" i="1" spc="-65" dirty="0">
                <a:latin typeface="Trebuchet MS"/>
                <a:cs typeface="Trebuchet MS"/>
              </a:rPr>
              <a:t>ates</a:t>
            </a:r>
            <a:r>
              <a:rPr sz="1400" i="1" spc="-145" dirty="0">
                <a:latin typeface="Trebuchet MS"/>
                <a:cs typeface="Trebuchet MS"/>
              </a:rPr>
              <a:t> </a:t>
            </a:r>
            <a:r>
              <a:rPr sz="1400" i="1" spc="-80" dirty="0">
                <a:latin typeface="Trebuchet MS"/>
                <a:cs typeface="Trebuchet MS"/>
              </a:rPr>
              <a:t>to</a:t>
            </a:r>
            <a:r>
              <a:rPr sz="1400" i="1" spc="-160" dirty="0">
                <a:latin typeface="Trebuchet MS"/>
                <a:cs typeface="Trebuchet MS"/>
              </a:rPr>
              <a:t> </a:t>
            </a:r>
            <a:r>
              <a:rPr sz="1400" i="1" spc="-50" dirty="0">
                <a:latin typeface="Trebuchet MS"/>
                <a:cs typeface="Trebuchet MS"/>
              </a:rPr>
              <a:t>T</a:t>
            </a:r>
            <a:r>
              <a:rPr sz="1400" i="1" spc="-60" dirty="0">
                <a:latin typeface="Trebuchet MS"/>
                <a:cs typeface="Trebuchet MS"/>
              </a:rPr>
              <a:t>r</a:t>
            </a:r>
            <a:r>
              <a:rPr sz="1400" i="1" spc="-90" dirty="0">
                <a:latin typeface="Trebuchet MS"/>
                <a:cs typeface="Trebuchet MS"/>
              </a:rPr>
              <a:t>u</a:t>
            </a:r>
            <a:r>
              <a:rPr sz="1400" i="1" spc="-105" dirty="0">
                <a:latin typeface="Trebuchet MS"/>
                <a:cs typeface="Trebuchet MS"/>
              </a:rPr>
              <a:t>e</a:t>
            </a:r>
            <a:r>
              <a:rPr sz="1400" i="1" spc="-150" dirty="0">
                <a:latin typeface="Trebuchet MS"/>
                <a:cs typeface="Trebuchet MS"/>
              </a:rPr>
              <a:t> </a:t>
            </a:r>
            <a:r>
              <a:rPr sz="1400" i="1" spc="-70" dirty="0">
                <a:latin typeface="Trebuchet MS"/>
                <a:cs typeface="Trebuchet MS"/>
              </a:rPr>
              <a:t>or</a:t>
            </a:r>
            <a:r>
              <a:rPr sz="1400" i="1" spc="-155" dirty="0">
                <a:latin typeface="Trebuchet MS"/>
                <a:cs typeface="Trebuchet MS"/>
              </a:rPr>
              <a:t> </a:t>
            </a:r>
            <a:r>
              <a:rPr sz="1400" i="1" spc="-45" dirty="0">
                <a:latin typeface="Trebuchet MS"/>
                <a:cs typeface="Trebuchet MS"/>
              </a:rPr>
              <a:t>Fal</a:t>
            </a:r>
            <a:r>
              <a:rPr sz="1400" i="1" spc="-35" dirty="0">
                <a:latin typeface="Trebuchet MS"/>
                <a:cs typeface="Trebuchet MS"/>
              </a:rPr>
              <a:t>s</a:t>
            </a:r>
            <a:r>
              <a:rPr sz="1400" i="1" spc="-105" dirty="0">
                <a:latin typeface="Trebuchet MS"/>
                <a:cs typeface="Trebuchet MS"/>
              </a:rPr>
              <a:t>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45651" y="3787266"/>
            <a:ext cx="1581150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75"/>
              </a:lnSpc>
              <a:spcBef>
                <a:spcPts val="100"/>
              </a:spcBef>
            </a:pPr>
            <a:r>
              <a:rPr sz="1400" i="1" spc="-30" dirty="0">
                <a:latin typeface="Trebuchet MS"/>
                <a:cs typeface="Trebuchet MS"/>
              </a:rPr>
              <a:t>Val</a:t>
            </a:r>
            <a:r>
              <a:rPr sz="1400" i="1" spc="-55" dirty="0">
                <a:latin typeface="Trebuchet MS"/>
                <a:cs typeface="Trebuchet MS"/>
              </a:rPr>
              <a:t>u</a:t>
            </a:r>
            <a:r>
              <a:rPr sz="1400" i="1" spc="-105" dirty="0">
                <a:latin typeface="Trebuchet MS"/>
                <a:cs typeface="Trebuchet MS"/>
              </a:rPr>
              <a:t>e</a:t>
            </a:r>
            <a:r>
              <a:rPr sz="1400" i="1" spc="-135" dirty="0">
                <a:latin typeface="Trebuchet MS"/>
                <a:cs typeface="Trebuchet MS"/>
              </a:rPr>
              <a:t> </a:t>
            </a:r>
            <a:r>
              <a:rPr sz="1400" i="1" spc="-80" dirty="0">
                <a:latin typeface="Trebuchet MS"/>
                <a:cs typeface="Trebuchet MS"/>
              </a:rPr>
              <a:t>to</a:t>
            </a:r>
            <a:r>
              <a:rPr sz="1400" i="1" spc="-160" dirty="0">
                <a:latin typeface="Trebuchet MS"/>
                <a:cs typeface="Trebuchet MS"/>
              </a:rPr>
              <a:t> </a:t>
            </a:r>
            <a:r>
              <a:rPr sz="1400" i="1" spc="-85" dirty="0">
                <a:latin typeface="Trebuchet MS"/>
                <a:cs typeface="Trebuchet MS"/>
              </a:rPr>
              <a:t>ret</a:t>
            </a:r>
            <a:r>
              <a:rPr sz="1400" i="1" spc="-110" dirty="0">
                <a:latin typeface="Trebuchet MS"/>
                <a:cs typeface="Trebuchet MS"/>
              </a:rPr>
              <a:t>u</a:t>
            </a:r>
            <a:r>
              <a:rPr sz="1400" i="1" spc="-60" dirty="0">
                <a:latin typeface="Trebuchet MS"/>
                <a:cs typeface="Trebuchet MS"/>
              </a:rPr>
              <a:t>rn</a:t>
            </a:r>
            <a:r>
              <a:rPr sz="1400" i="1" spc="-155" dirty="0">
                <a:latin typeface="Trebuchet MS"/>
                <a:cs typeface="Trebuchet MS"/>
              </a:rPr>
              <a:t> </a:t>
            </a:r>
            <a:r>
              <a:rPr sz="1400" i="1" spc="-55" dirty="0">
                <a:latin typeface="Trebuchet MS"/>
                <a:cs typeface="Trebuchet MS"/>
              </a:rPr>
              <a:t>when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ts val="1675"/>
              </a:lnSpc>
            </a:pPr>
            <a:r>
              <a:rPr sz="1400" i="1" spc="-85" dirty="0">
                <a:latin typeface="Trebuchet MS"/>
                <a:cs typeface="Trebuchet MS"/>
              </a:rPr>
              <a:t>the</a:t>
            </a:r>
            <a:r>
              <a:rPr sz="1400" i="1" spc="-165" dirty="0">
                <a:latin typeface="Trebuchet MS"/>
                <a:cs typeface="Trebuchet MS"/>
              </a:rPr>
              <a:t> </a:t>
            </a:r>
            <a:r>
              <a:rPr sz="1400" i="1" spc="-75" dirty="0">
                <a:latin typeface="Trebuchet MS"/>
                <a:cs typeface="Trebuchet MS"/>
              </a:rPr>
              <a:t>expre</a:t>
            </a:r>
            <a:r>
              <a:rPr sz="1400" i="1" spc="-55" dirty="0">
                <a:latin typeface="Trebuchet MS"/>
                <a:cs typeface="Trebuchet MS"/>
              </a:rPr>
              <a:t>s</a:t>
            </a:r>
            <a:r>
              <a:rPr sz="1400" i="1" spc="-20" dirty="0">
                <a:latin typeface="Trebuchet MS"/>
                <a:cs typeface="Trebuchet MS"/>
              </a:rPr>
              <a:t>s</a:t>
            </a:r>
            <a:r>
              <a:rPr sz="1400" i="1" spc="-100" dirty="0">
                <a:latin typeface="Trebuchet MS"/>
                <a:cs typeface="Trebuchet MS"/>
              </a:rPr>
              <a:t>i</a:t>
            </a:r>
            <a:r>
              <a:rPr sz="1400" i="1" spc="-35" dirty="0">
                <a:latin typeface="Trebuchet MS"/>
                <a:cs typeface="Trebuchet MS"/>
              </a:rPr>
              <a:t>on</a:t>
            </a:r>
            <a:r>
              <a:rPr sz="1400" i="1" spc="-180" dirty="0">
                <a:latin typeface="Trebuchet MS"/>
                <a:cs typeface="Trebuchet MS"/>
              </a:rPr>
              <a:t> </a:t>
            </a:r>
            <a:r>
              <a:rPr sz="1400" i="1" spc="-100" dirty="0">
                <a:latin typeface="Trebuchet MS"/>
                <a:cs typeface="Trebuchet MS"/>
              </a:rPr>
              <a:t>i</a:t>
            </a:r>
            <a:r>
              <a:rPr sz="1400" i="1" spc="-20" dirty="0">
                <a:latin typeface="Trebuchet MS"/>
                <a:cs typeface="Trebuchet MS"/>
              </a:rPr>
              <a:t>s</a:t>
            </a:r>
            <a:r>
              <a:rPr sz="1400" i="1" spc="-145" dirty="0">
                <a:latin typeface="Trebuchet MS"/>
                <a:cs typeface="Trebuchet MS"/>
              </a:rPr>
              <a:t> </a:t>
            </a:r>
            <a:r>
              <a:rPr sz="1400" i="1" spc="-60" dirty="0">
                <a:latin typeface="Trebuchet MS"/>
                <a:cs typeface="Trebuchet MS"/>
              </a:rPr>
              <a:t>Tr</a:t>
            </a:r>
            <a:r>
              <a:rPr sz="1400" i="1" spc="-70" dirty="0">
                <a:latin typeface="Trebuchet MS"/>
                <a:cs typeface="Trebuchet MS"/>
              </a:rPr>
              <a:t>u</a:t>
            </a:r>
            <a:r>
              <a:rPr sz="1400" i="1" spc="-105" dirty="0">
                <a:latin typeface="Trebuchet MS"/>
                <a:cs typeface="Trebuchet MS"/>
              </a:rPr>
              <a:t>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63155" y="4953127"/>
            <a:ext cx="162369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i="1" spc="-30" dirty="0">
                <a:latin typeface="Trebuchet MS"/>
                <a:cs typeface="Trebuchet MS"/>
              </a:rPr>
              <a:t>Val</a:t>
            </a:r>
            <a:r>
              <a:rPr sz="1400" i="1" spc="-55" dirty="0">
                <a:latin typeface="Trebuchet MS"/>
                <a:cs typeface="Trebuchet MS"/>
              </a:rPr>
              <a:t>u</a:t>
            </a:r>
            <a:r>
              <a:rPr sz="1400" i="1" spc="-105" dirty="0">
                <a:latin typeface="Trebuchet MS"/>
                <a:cs typeface="Trebuchet MS"/>
              </a:rPr>
              <a:t>e</a:t>
            </a:r>
            <a:r>
              <a:rPr sz="1400" i="1" spc="-135" dirty="0">
                <a:latin typeface="Trebuchet MS"/>
                <a:cs typeface="Trebuchet MS"/>
              </a:rPr>
              <a:t> </a:t>
            </a:r>
            <a:r>
              <a:rPr sz="1400" i="1" spc="-80" dirty="0">
                <a:latin typeface="Trebuchet MS"/>
                <a:cs typeface="Trebuchet MS"/>
              </a:rPr>
              <a:t>to</a:t>
            </a:r>
            <a:r>
              <a:rPr sz="1400" i="1" spc="-160" dirty="0">
                <a:latin typeface="Trebuchet MS"/>
                <a:cs typeface="Trebuchet MS"/>
              </a:rPr>
              <a:t> </a:t>
            </a:r>
            <a:r>
              <a:rPr sz="1400" i="1" spc="-85" dirty="0">
                <a:latin typeface="Trebuchet MS"/>
                <a:cs typeface="Trebuchet MS"/>
              </a:rPr>
              <a:t>ret</a:t>
            </a:r>
            <a:r>
              <a:rPr sz="1400" i="1" spc="-110" dirty="0">
                <a:latin typeface="Trebuchet MS"/>
                <a:cs typeface="Trebuchet MS"/>
              </a:rPr>
              <a:t>u</a:t>
            </a:r>
            <a:r>
              <a:rPr sz="1400" i="1" spc="-60" dirty="0">
                <a:latin typeface="Trebuchet MS"/>
                <a:cs typeface="Trebuchet MS"/>
              </a:rPr>
              <a:t>rn</a:t>
            </a:r>
            <a:r>
              <a:rPr sz="1400" i="1" spc="-155" dirty="0">
                <a:latin typeface="Trebuchet MS"/>
                <a:cs typeface="Trebuchet MS"/>
              </a:rPr>
              <a:t> </a:t>
            </a:r>
            <a:r>
              <a:rPr sz="1400" i="1" spc="-45" dirty="0">
                <a:latin typeface="Trebuchet MS"/>
                <a:cs typeface="Trebuchet MS"/>
              </a:rPr>
              <a:t>when  </a:t>
            </a:r>
            <a:r>
              <a:rPr sz="1400" i="1" spc="-85" dirty="0">
                <a:latin typeface="Trebuchet MS"/>
                <a:cs typeface="Trebuchet MS"/>
              </a:rPr>
              <a:t>the</a:t>
            </a:r>
            <a:r>
              <a:rPr sz="1400" i="1" spc="-160" dirty="0">
                <a:latin typeface="Trebuchet MS"/>
                <a:cs typeface="Trebuchet MS"/>
              </a:rPr>
              <a:t> </a:t>
            </a:r>
            <a:r>
              <a:rPr sz="1400" i="1" spc="-70" dirty="0">
                <a:latin typeface="Trebuchet MS"/>
                <a:cs typeface="Trebuchet MS"/>
              </a:rPr>
              <a:t>exp</a:t>
            </a:r>
            <a:r>
              <a:rPr sz="1400" i="1" spc="-75" dirty="0">
                <a:latin typeface="Trebuchet MS"/>
                <a:cs typeface="Trebuchet MS"/>
              </a:rPr>
              <a:t>res</a:t>
            </a:r>
            <a:r>
              <a:rPr sz="1400" i="1" spc="-25" dirty="0">
                <a:latin typeface="Trebuchet MS"/>
                <a:cs typeface="Trebuchet MS"/>
              </a:rPr>
              <a:t>s</a:t>
            </a:r>
            <a:r>
              <a:rPr sz="1400" i="1" spc="-100" dirty="0">
                <a:latin typeface="Trebuchet MS"/>
                <a:cs typeface="Trebuchet MS"/>
              </a:rPr>
              <a:t>i</a:t>
            </a:r>
            <a:r>
              <a:rPr sz="1400" i="1" spc="-40" dirty="0">
                <a:latin typeface="Trebuchet MS"/>
                <a:cs typeface="Trebuchet MS"/>
              </a:rPr>
              <a:t>on</a:t>
            </a:r>
            <a:r>
              <a:rPr sz="1400" i="1" spc="-180" dirty="0">
                <a:latin typeface="Trebuchet MS"/>
                <a:cs typeface="Trebuchet MS"/>
              </a:rPr>
              <a:t> </a:t>
            </a:r>
            <a:r>
              <a:rPr sz="1400" i="1" spc="-100" dirty="0">
                <a:latin typeface="Trebuchet MS"/>
                <a:cs typeface="Trebuchet MS"/>
              </a:rPr>
              <a:t>i</a:t>
            </a:r>
            <a:r>
              <a:rPr sz="1400" i="1" spc="-25" dirty="0">
                <a:latin typeface="Trebuchet MS"/>
                <a:cs typeface="Trebuchet MS"/>
              </a:rPr>
              <a:t>s</a:t>
            </a:r>
            <a:r>
              <a:rPr sz="1400" i="1" spc="-145" dirty="0">
                <a:latin typeface="Trebuchet MS"/>
                <a:cs typeface="Trebuchet MS"/>
              </a:rPr>
              <a:t> </a:t>
            </a:r>
            <a:r>
              <a:rPr sz="1400" i="1" spc="-45" dirty="0">
                <a:latin typeface="Trebuchet MS"/>
                <a:cs typeface="Trebuchet MS"/>
              </a:rPr>
              <a:t>Fal</a:t>
            </a:r>
            <a:r>
              <a:rPr sz="1400" i="1" spc="-35" dirty="0">
                <a:latin typeface="Trebuchet MS"/>
                <a:cs typeface="Trebuchet MS"/>
              </a:rPr>
              <a:t>s</a:t>
            </a:r>
            <a:r>
              <a:rPr sz="1400" i="1" spc="-105" dirty="0">
                <a:latin typeface="Trebuchet MS"/>
                <a:cs typeface="Trebuchet MS"/>
              </a:rPr>
              <a:t>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74253" y="3648836"/>
            <a:ext cx="642620" cy="408940"/>
          </a:xfrm>
          <a:custGeom>
            <a:avLst/>
            <a:gdLst/>
            <a:ahLst/>
            <a:cxnLst/>
            <a:rect l="l" t="t" r="r" b="b"/>
            <a:pathLst>
              <a:path w="642620" h="408939">
                <a:moveTo>
                  <a:pt x="566039" y="332231"/>
                </a:moveTo>
                <a:lnTo>
                  <a:pt x="566227" y="360517"/>
                </a:lnTo>
                <a:lnTo>
                  <a:pt x="579120" y="360680"/>
                </a:lnTo>
                <a:lnTo>
                  <a:pt x="578866" y="379730"/>
                </a:lnTo>
                <a:lnTo>
                  <a:pt x="566355" y="379730"/>
                </a:lnTo>
                <a:lnTo>
                  <a:pt x="566547" y="408431"/>
                </a:lnTo>
                <a:lnTo>
                  <a:pt x="622821" y="379730"/>
                </a:lnTo>
                <a:lnTo>
                  <a:pt x="578866" y="379730"/>
                </a:lnTo>
                <a:lnTo>
                  <a:pt x="566354" y="379526"/>
                </a:lnTo>
                <a:lnTo>
                  <a:pt x="623220" y="379526"/>
                </a:lnTo>
                <a:lnTo>
                  <a:pt x="642493" y="369696"/>
                </a:lnTo>
                <a:lnTo>
                  <a:pt x="566039" y="332231"/>
                </a:lnTo>
                <a:close/>
              </a:path>
              <a:path w="642620" h="408939">
                <a:moveTo>
                  <a:pt x="566227" y="360517"/>
                </a:moveTo>
                <a:lnTo>
                  <a:pt x="566354" y="379526"/>
                </a:lnTo>
                <a:lnTo>
                  <a:pt x="578866" y="379730"/>
                </a:lnTo>
                <a:lnTo>
                  <a:pt x="579120" y="360680"/>
                </a:lnTo>
                <a:lnTo>
                  <a:pt x="566227" y="360517"/>
                </a:lnTo>
                <a:close/>
              </a:path>
              <a:path w="642620" h="408939">
                <a:moveTo>
                  <a:pt x="353566" y="115906"/>
                </a:moveTo>
                <a:lnTo>
                  <a:pt x="370713" y="159512"/>
                </a:lnTo>
                <a:lnTo>
                  <a:pt x="378714" y="210693"/>
                </a:lnTo>
                <a:lnTo>
                  <a:pt x="380492" y="228219"/>
                </a:lnTo>
                <a:lnTo>
                  <a:pt x="382524" y="245744"/>
                </a:lnTo>
                <a:lnTo>
                  <a:pt x="384810" y="262763"/>
                </a:lnTo>
                <a:lnTo>
                  <a:pt x="387857" y="279145"/>
                </a:lnTo>
                <a:lnTo>
                  <a:pt x="391922" y="294767"/>
                </a:lnTo>
                <a:lnTo>
                  <a:pt x="397255" y="309118"/>
                </a:lnTo>
                <a:lnTo>
                  <a:pt x="397382" y="309625"/>
                </a:lnTo>
                <a:lnTo>
                  <a:pt x="397637" y="310006"/>
                </a:lnTo>
                <a:lnTo>
                  <a:pt x="397891" y="310514"/>
                </a:lnTo>
                <a:lnTo>
                  <a:pt x="404622" y="322199"/>
                </a:lnTo>
                <a:lnTo>
                  <a:pt x="404875" y="322706"/>
                </a:lnTo>
                <a:lnTo>
                  <a:pt x="405638" y="323723"/>
                </a:lnTo>
                <a:lnTo>
                  <a:pt x="414147" y="333629"/>
                </a:lnTo>
                <a:lnTo>
                  <a:pt x="414400" y="334010"/>
                </a:lnTo>
                <a:lnTo>
                  <a:pt x="414781" y="334263"/>
                </a:lnTo>
                <a:lnTo>
                  <a:pt x="415163" y="334644"/>
                </a:lnTo>
                <a:lnTo>
                  <a:pt x="424942" y="342900"/>
                </a:lnTo>
                <a:lnTo>
                  <a:pt x="461391" y="362838"/>
                </a:lnTo>
                <a:lnTo>
                  <a:pt x="502666" y="374269"/>
                </a:lnTo>
                <a:lnTo>
                  <a:pt x="547624" y="379221"/>
                </a:lnTo>
                <a:lnTo>
                  <a:pt x="566354" y="379526"/>
                </a:lnTo>
                <a:lnTo>
                  <a:pt x="566227" y="360517"/>
                </a:lnTo>
                <a:lnTo>
                  <a:pt x="548894" y="360299"/>
                </a:lnTo>
                <a:lnTo>
                  <a:pt x="534416" y="359282"/>
                </a:lnTo>
                <a:lnTo>
                  <a:pt x="493395" y="352806"/>
                </a:lnTo>
                <a:lnTo>
                  <a:pt x="447040" y="334899"/>
                </a:lnTo>
                <a:lnTo>
                  <a:pt x="428815" y="321182"/>
                </a:lnTo>
                <a:lnTo>
                  <a:pt x="428498" y="321182"/>
                </a:lnTo>
                <a:lnTo>
                  <a:pt x="427481" y="320039"/>
                </a:lnTo>
                <a:lnTo>
                  <a:pt x="421405" y="312800"/>
                </a:lnTo>
                <a:lnTo>
                  <a:pt x="421131" y="312800"/>
                </a:lnTo>
                <a:lnTo>
                  <a:pt x="420116" y="311276"/>
                </a:lnTo>
                <a:lnTo>
                  <a:pt x="420263" y="311276"/>
                </a:lnTo>
                <a:lnTo>
                  <a:pt x="415197" y="302387"/>
                </a:lnTo>
                <a:lnTo>
                  <a:pt x="415036" y="302387"/>
                </a:lnTo>
                <a:lnTo>
                  <a:pt x="414400" y="300989"/>
                </a:lnTo>
                <a:lnTo>
                  <a:pt x="410337" y="289940"/>
                </a:lnTo>
                <a:lnTo>
                  <a:pt x="401447" y="243586"/>
                </a:lnTo>
                <a:lnTo>
                  <a:pt x="397637" y="208406"/>
                </a:lnTo>
                <a:lnTo>
                  <a:pt x="395350" y="190373"/>
                </a:lnTo>
                <a:lnTo>
                  <a:pt x="384175" y="137032"/>
                </a:lnTo>
                <a:lnTo>
                  <a:pt x="375680" y="116586"/>
                </a:lnTo>
                <a:lnTo>
                  <a:pt x="354075" y="116586"/>
                </a:lnTo>
                <a:lnTo>
                  <a:pt x="353566" y="115906"/>
                </a:lnTo>
                <a:close/>
              </a:path>
              <a:path w="642620" h="408939">
                <a:moveTo>
                  <a:pt x="427481" y="320039"/>
                </a:moveTo>
                <a:lnTo>
                  <a:pt x="428498" y="321182"/>
                </a:lnTo>
                <a:lnTo>
                  <a:pt x="427659" y="320192"/>
                </a:lnTo>
                <a:lnTo>
                  <a:pt x="427481" y="320039"/>
                </a:lnTo>
                <a:close/>
              </a:path>
              <a:path w="642620" h="408939">
                <a:moveTo>
                  <a:pt x="427659" y="320192"/>
                </a:moveTo>
                <a:lnTo>
                  <a:pt x="428498" y="321182"/>
                </a:lnTo>
                <a:lnTo>
                  <a:pt x="428815" y="321182"/>
                </a:lnTo>
                <a:lnTo>
                  <a:pt x="427659" y="320192"/>
                </a:lnTo>
                <a:close/>
              </a:path>
              <a:path w="642620" h="408939">
                <a:moveTo>
                  <a:pt x="427530" y="320039"/>
                </a:moveTo>
                <a:lnTo>
                  <a:pt x="427659" y="320192"/>
                </a:lnTo>
                <a:lnTo>
                  <a:pt x="427530" y="320039"/>
                </a:lnTo>
                <a:close/>
              </a:path>
              <a:path w="642620" h="408939">
                <a:moveTo>
                  <a:pt x="420116" y="311276"/>
                </a:moveTo>
                <a:lnTo>
                  <a:pt x="421131" y="312800"/>
                </a:lnTo>
                <a:lnTo>
                  <a:pt x="420567" y="311810"/>
                </a:lnTo>
                <a:lnTo>
                  <a:pt x="420116" y="311276"/>
                </a:lnTo>
                <a:close/>
              </a:path>
              <a:path w="642620" h="408939">
                <a:moveTo>
                  <a:pt x="420567" y="311810"/>
                </a:moveTo>
                <a:lnTo>
                  <a:pt x="421131" y="312800"/>
                </a:lnTo>
                <a:lnTo>
                  <a:pt x="421405" y="312800"/>
                </a:lnTo>
                <a:lnTo>
                  <a:pt x="420567" y="311810"/>
                </a:lnTo>
                <a:close/>
              </a:path>
              <a:path w="642620" h="408939">
                <a:moveTo>
                  <a:pt x="420263" y="311276"/>
                </a:moveTo>
                <a:lnTo>
                  <a:pt x="420116" y="311276"/>
                </a:lnTo>
                <a:lnTo>
                  <a:pt x="420567" y="311810"/>
                </a:lnTo>
                <a:lnTo>
                  <a:pt x="420263" y="311276"/>
                </a:lnTo>
                <a:close/>
              </a:path>
              <a:path w="642620" h="408939">
                <a:moveTo>
                  <a:pt x="414400" y="300989"/>
                </a:moveTo>
                <a:lnTo>
                  <a:pt x="415036" y="302387"/>
                </a:lnTo>
                <a:lnTo>
                  <a:pt x="414719" y="301549"/>
                </a:lnTo>
                <a:lnTo>
                  <a:pt x="414400" y="300989"/>
                </a:lnTo>
                <a:close/>
              </a:path>
              <a:path w="642620" h="408939">
                <a:moveTo>
                  <a:pt x="414719" y="301549"/>
                </a:moveTo>
                <a:lnTo>
                  <a:pt x="415036" y="302387"/>
                </a:lnTo>
                <a:lnTo>
                  <a:pt x="415197" y="302387"/>
                </a:lnTo>
                <a:lnTo>
                  <a:pt x="414719" y="301549"/>
                </a:lnTo>
                <a:close/>
              </a:path>
              <a:path w="642620" h="408939">
                <a:moveTo>
                  <a:pt x="414508" y="300989"/>
                </a:moveTo>
                <a:lnTo>
                  <a:pt x="414719" y="301549"/>
                </a:lnTo>
                <a:lnTo>
                  <a:pt x="414508" y="300989"/>
                </a:lnTo>
                <a:close/>
              </a:path>
              <a:path w="642620" h="408939">
                <a:moveTo>
                  <a:pt x="353314" y="115443"/>
                </a:moveTo>
                <a:lnTo>
                  <a:pt x="353566" y="115906"/>
                </a:lnTo>
                <a:lnTo>
                  <a:pt x="354075" y="116586"/>
                </a:lnTo>
                <a:lnTo>
                  <a:pt x="353314" y="115443"/>
                </a:lnTo>
                <a:close/>
              </a:path>
              <a:path w="642620" h="408939">
                <a:moveTo>
                  <a:pt x="375058" y="115443"/>
                </a:moveTo>
                <a:lnTo>
                  <a:pt x="353314" y="115443"/>
                </a:lnTo>
                <a:lnTo>
                  <a:pt x="354075" y="116586"/>
                </a:lnTo>
                <a:lnTo>
                  <a:pt x="375680" y="116586"/>
                </a:lnTo>
                <a:lnTo>
                  <a:pt x="375058" y="115443"/>
                </a:lnTo>
                <a:close/>
              </a:path>
              <a:path w="642620" h="408939">
                <a:moveTo>
                  <a:pt x="1777" y="0"/>
                </a:moveTo>
                <a:lnTo>
                  <a:pt x="0" y="19050"/>
                </a:lnTo>
                <a:lnTo>
                  <a:pt x="50419" y="23749"/>
                </a:lnTo>
                <a:lnTo>
                  <a:pt x="99822" y="28956"/>
                </a:lnTo>
                <a:lnTo>
                  <a:pt x="147700" y="35051"/>
                </a:lnTo>
                <a:lnTo>
                  <a:pt x="193040" y="42544"/>
                </a:lnTo>
                <a:lnTo>
                  <a:pt x="235203" y="51943"/>
                </a:lnTo>
                <a:lnTo>
                  <a:pt x="273557" y="63500"/>
                </a:lnTo>
                <a:lnTo>
                  <a:pt x="321564" y="86106"/>
                </a:lnTo>
                <a:lnTo>
                  <a:pt x="353566" y="115906"/>
                </a:lnTo>
                <a:lnTo>
                  <a:pt x="353314" y="115443"/>
                </a:lnTo>
                <a:lnTo>
                  <a:pt x="375058" y="115443"/>
                </a:lnTo>
                <a:lnTo>
                  <a:pt x="370077" y="106299"/>
                </a:lnTo>
                <a:lnTo>
                  <a:pt x="330962" y="69468"/>
                </a:lnTo>
                <a:lnTo>
                  <a:pt x="279526" y="45465"/>
                </a:lnTo>
                <a:lnTo>
                  <a:pt x="239775" y="33400"/>
                </a:lnTo>
                <a:lnTo>
                  <a:pt x="196342" y="23749"/>
                </a:lnTo>
                <a:lnTo>
                  <a:pt x="150114" y="16129"/>
                </a:lnTo>
                <a:lnTo>
                  <a:pt x="101726" y="9906"/>
                </a:lnTo>
                <a:lnTo>
                  <a:pt x="1777" y="0"/>
                </a:lnTo>
                <a:close/>
              </a:path>
            </a:pathLst>
          </a:custGeom>
          <a:solidFill>
            <a:srgbClr val="1FE1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19" name="object 19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24" name="object 24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27" name="object 27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050" y="257378"/>
            <a:ext cx="45358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14" dirty="0"/>
              <a:t>THE</a:t>
            </a:r>
            <a:r>
              <a:rPr spc="-385" dirty="0"/>
              <a:t> </a:t>
            </a:r>
            <a:r>
              <a:rPr spc="260" dirty="0"/>
              <a:t>WH</a:t>
            </a:r>
            <a:r>
              <a:rPr spc="170" dirty="0"/>
              <a:t>E</a:t>
            </a:r>
            <a:r>
              <a:rPr spc="70" dirty="0"/>
              <a:t>RE</a:t>
            </a:r>
            <a:r>
              <a:rPr spc="-395" dirty="0"/>
              <a:t> </a:t>
            </a:r>
            <a:r>
              <a:rPr spc="165" dirty="0"/>
              <a:t>FUNCTION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547240"/>
            <a:ext cx="853630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80" dirty="0">
                <a:solidFill>
                  <a:srgbClr val="404040"/>
                </a:solidFill>
                <a:latin typeface="Tahoma"/>
                <a:cs typeface="Tahoma"/>
              </a:rPr>
              <a:t>where()</a:t>
            </a:r>
            <a:r>
              <a:rPr sz="2000" b="1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function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performs</a:t>
            </a:r>
            <a:r>
              <a:rPr sz="20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logical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test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returns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given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value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if </a:t>
            </a:r>
            <a:r>
              <a:rPr sz="2000" spc="-6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est</a:t>
            </a:r>
            <a:r>
              <a:rPr sz="2000" spc="-25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2000" spc="15" dirty="0">
                <a:solidFill>
                  <a:srgbClr val="404040"/>
                </a:solidFill>
                <a:latin typeface="Tahoma"/>
                <a:cs typeface="Tahoma"/>
              </a:rPr>
              <a:t>ru</a:t>
            </a:r>
            <a:r>
              <a:rPr sz="2000" spc="-120" dirty="0">
                <a:solidFill>
                  <a:srgbClr val="404040"/>
                </a:solidFill>
                <a:latin typeface="Tahoma"/>
                <a:cs typeface="Tahoma"/>
              </a:rPr>
              <a:t>e,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or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6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oth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7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if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he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test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Fal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9" name="object 9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14" name="object 14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17" name="object 17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2612135" y="2633472"/>
            <a:ext cx="6817359" cy="3298190"/>
            <a:chOff x="2612135" y="2633472"/>
            <a:chExt cx="6817359" cy="3298190"/>
          </a:xfrm>
        </p:grpSpPr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18358" y="2633472"/>
              <a:ext cx="6676517" cy="7330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59760" y="3401568"/>
              <a:ext cx="6537959" cy="64503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25851" y="4157472"/>
              <a:ext cx="6690359" cy="82295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76359" y="3384804"/>
              <a:ext cx="318516" cy="73152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316211" y="4157472"/>
              <a:ext cx="109855" cy="861060"/>
            </a:xfrm>
            <a:custGeom>
              <a:avLst/>
              <a:gdLst/>
              <a:ahLst/>
              <a:cxnLst/>
              <a:rect l="l" t="t" r="r" b="b"/>
              <a:pathLst>
                <a:path w="109854" h="861060">
                  <a:moveTo>
                    <a:pt x="0" y="861059"/>
                  </a:moveTo>
                  <a:lnTo>
                    <a:pt x="21377" y="857113"/>
                  </a:lnTo>
                  <a:lnTo>
                    <a:pt x="38814" y="846343"/>
                  </a:lnTo>
                  <a:lnTo>
                    <a:pt x="50559" y="830359"/>
                  </a:lnTo>
                  <a:lnTo>
                    <a:pt x="54864" y="810767"/>
                  </a:lnTo>
                  <a:lnTo>
                    <a:pt x="54864" y="270382"/>
                  </a:lnTo>
                  <a:lnTo>
                    <a:pt x="59168" y="250791"/>
                  </a:lnTo>
                  <a:lnTo>
                    <a:pt x="70913" y="234807"/>
                  </a:lnTo>
                  <a:lnTo>
                    <a:pt x="88350" y="224037"/>
                  </a:lnTo>
                  <a:lnTo>
                    <a:pt x="109728" y="220090"/>
                  </a:lnTo>
                  <a:lnTo>
                    <a:pt x="88350" y="216144"/>
                  </a:lnTo>
                  <a:lnTo>
                    <a:pt x="70913" y="205374"/>
                  </a:lnTo>
                  <a:lnTo>
                    <a:pt x="59168" y="189390"/>
                  </a:lnTo>
                  <a:lnTo>
                    <a:pt x="54864" y="169798"/>
                  </a:lnTo>
                  <a:lnTo>
                    <a:pt x="54864" y="50291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12135" y="5084064"/>
              <a:ext cx="6665975" cy="8031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316211" y="5067300"/>
              <a:ext cx="109855" cy="861060"/>
            </a:xfrm>
            <a:custGeom>
              <a:avLst/>
              <a:gdLst/>
              <a:ahLst/>
              <a:cxnLst/>
              <a:rect l="l" t="t" r="r" b="b"/>
              <a:pathLst>
                <a:path w="109854" h="861060">
                  <a:moveTo>
                    <a:pt x="0" y="861060"/>
                  </a:moveTo>
                  <a:lnTo>
                    <a:pt x="21377" y="857107"/>
                  </a:lnTo>
                  <a:lnTo>
                    <a:pt x="38814" y="846329"/>
                  </a:lnTo>
                  <a:lnTo>
                    <a:pt x="50559" y="830343"/>
                  </a:lnTo>
                  <a:lnTo>
                    <a:pt x="54864" y="810768"/>
                  </a:lnTo>
                  <a:lnTo>
                    <a:pt x="54864" y="270383"/>
                  </a:lnTo>
                  <a:lnTo>
                    <a:pt x="59168" y="250791"/>
                  </a:lnTo>
                  <a:lnTo>
                    <a:pt x="70913" y="234807"/>
                  </a:lnTo>
                  <a:lnTo>
                    <a:pt x="88350" y="224037"/>
                  </a:lnTo>
                  <a:lnTo>
                    <a:pt x="109728" y="220090"/>
                  </a:lnTo>
                  <a:lnTo>
                    <a:pt x="88350" y="216144"/>
                  </a:lnTo>
                  <a:lnTo>
                    <a:pt x="70913" y="205374"/>
                  </a:lnTo>
                  <a:lnTo>
                    <a:pt x="59168" y="189390"/>
                  </a:lnTo>
                  <a:lnTo>
                    <a:pt x="54864" y="169799"/>
                  </a:lnTo>
                  <a:lnTo>
                    <a:pt x="54864" y="50292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536938" y="4164533"/>
            <a:ext cx="1884045" cy="1484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vent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zer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egative,  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ign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29" dirty="0">
                <a:solidFill>
                  <a:srgbClr val="404040"/>
                </a:solidFill>
                <a:latin typeface="Trebuchet MS"/>
                <a:cs typeface="Trebuchet MS"/>
              </a:rPr>
              <a:t>‘</a:t>
            </a:r>
            <a:r>
              <a:rPr sz="1200" i="1" spc="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St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k</a:t>
            </a:r>
            <a:r>
              <a:rPr sz="1200" i="1" spc="-229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wis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e  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ign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29" dirty="0">
                <a:solidFill>
                  <a:srgbClr val="404040"/>
                </a:solidFill>
                <a:latin typeface="Trebuchet MS"/>
                <a:cs typeface="Trebuchet MS"/>
              </a:rPr>
              <a:t>‘</a:t>
            </a:r>
            <a:r>
              <a:rPr sz="1200" i="1" spc="-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St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k</a:t>
            </a:r>
            <a:r>
              <a:rPr sz="1200" i="1" spc="-225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 marL="12700" marR="5080" algn="just">
              <a:lnSpc>
                <a:spcPct val="100000"/>
              </a:lnSpc>
              <a:spcBef>
                <a:spcPts val="1220"/>
              </a:spcBef>
            </a:pPr>
            <a:r>
              <a:rPr sz="1200" i="1" spc="-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invent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ze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negative,  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ign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29" dirty="0">
                <a:solidFill>
                  <a:srgbClr val="404040"/>
                </a:solidFill>
                <a:latin typeface="Trebuchet MS"/>
                <a:cs typeface="Trebuchet MS"/>
              </a:rPr>
              <a:t>‘</a:t>
            </a:r>
            <a:r>
              <a:rPr sz="1200" i="1" spc="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St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k</a:t>
            </a:r>
            <a:r>
              <a:rPr sz="1200" i="1" spc="-229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wis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e  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ign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product_ar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va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ue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9464" y="2235707"/>
            <a:ext cx="5218176" cy="5958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8128" y="3055620"/>
            <a:ext cx="5241036" cy="119938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379464" y="4479035"/>
            <a:ext cx="5177155" cy="984885"/>
            <a:chOff x="6379464" y="4479035"/>
            <a:chExt cx="5177155" cy="98488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9464" y="4479035"/>
              <a:ext cx="5177026" cy="9845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6708" y="4571999"/>
              <a:ext cx="3412236" cy="3139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53308" y="257378"/>
            <a:ext cx="64865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45" dirty="0">
                <a:latin typeface="Tahoma"/>
                <a:cs typeface="Tahoma"/>
              </a:rPr>
              <a:t>ASSIGN</a:t>
            </a:r>
            <a:r>
              <a:rPr b="1" spc="-210" dirty="0">
                <a:latin typeface="Tahoma"/>
                <a:cs typeface="Tahoma"/>
              </a:rPr>
              <a:t>M</a:t>
            </a:r>
            <a:r>
              <a:rPr b="1" spc="-80" dirty="0">
                <a:latin typeface="Tahoma"/>
                <a:cs typeface="Tahoma"/>
              </a:rPr>
              <a:t>ENT</a:t>
            </a:r>
            <a:r>
              <a:rPr spc="-325" dirty="0"/>
              <a:t>:</a:t>
            </a:r>
            <a:r>
              <a:rPr spc="-420" dirty="0"/>
              <a:t> </a:t>
            </a:r>
            <a:r>
              <a:rPr spc="50" dirty="0"/>
              <a:t>FILTERING</a:t>
            </a:r>
            <a:r>
              <a:rPr spc="-375" dirty="0"/>
              <a:t> </a:t>
            </a:r>
            <a:r>
              <a:rPr spc="170" dirty="0"/>
              <a:t>ARR</a:t>
            </a:r>
            <a:r>
              <a:rPr spc="175" dirty="0"/>
              <a:t>A</a:t>
            </a:r>
            <a:r>
              <a:rPr spc="40" dirty="0"/>
              <a:t>YS</a:t>
            </a: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133968" y="1463420"/>
            <a:ext cx="16986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Resu</a:t>
            </a:r>
            <a:r>
              <a:rPr sz="20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20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b="1" i="1" spc="-135" dirty="0">
                <a:solidFill>
                  <a:srgbClr val="404040"/>
                </a:solidFill>
                <a:latin typeface="Trebuchet MS"/>
                <a:cs typeface="Trebuchet MS"/>
              </a:rPr>
              <a:t>review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07935" y="2324100"/>
            <a:ext cx="885444" cy="1981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32803" y="3140964"/>
            <a:ext cx="4911852" cy="589788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422148" y="1510283"/>
            <a:ext cx="5564505" cy="5146675"/>
            <a:chOff x="422148" y="1510283"/>
            <a:chExt cx="5564505" cy="5146675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4690" y="1537707"/>
              <a:ext cx="5404195" cy="510084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15156" y="6141719"/>
              <a:ext cx="1818131" cy="3474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8695" y="1786127"/>
              <a:ext cx="653795" cy="5273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2148" y="1510283"/>
              <a:ext cx="5564124" cy="514654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87680" y="1537715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19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bse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4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b="1" spc="-3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10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24" name="object 24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1010"/>
              </a:spcBef>
            </a:pPr>
            <a:r>
              <a:rPr sz="1400" spc="10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ey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there,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We’re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working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on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some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more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promotions.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filter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</a:pP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product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list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only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include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prices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greater</a:t>
            </a:r>
            <a:r>
              <a:rPr sz="14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25?</a:t>
            </a:r>
            <a:endParaRPr sz="1400">
              <a:latin typeface="Tahoma"/>
              <a:cs typeface="Tahoma"/>
            </a:endParaRPr>
          </a:p>
          <a:p>
            <a:pPr marL="182880" marR="457200">
              <a:lnSpc>
                <a:spcPct val="100000"/>
              </a:lnSpc>
              <a:spcBef>
                <a:spcPts val="1200"/>
              </a:spcBef>
            </a:pP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Once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you’ve</a:t>
            </a:r>
            <a:r>
              <a:rPr sz="1400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done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that,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modify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your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logic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force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cola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into </a:t>
            </a:r>
            <a:r>
              <a:rPr sz="1400" spc="-4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list.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4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all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ar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ay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‘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fancy_feast_s</a:t>
            </a:r>
            <a:r>
              <a:rPr sz="1400" spc="-6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eci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sz="1400" spc="-90" dirty="0">
                <a:solidFill>
                  <a:srgbClr val="404040"/>
                </a:solidFill>
                <a:latin typeface="Tahoma"/>
                <a:cs typeface="Tahoma"/>
              </a:rPr>
              <a:t>’.</a:t>
            </a:r>
            <a:endParaRPr sz="1400">
              <a:latin typeface="Tahoma"/>
              <a:cs typeface="Tahoma"/>
            </a:endParaRPr>
          </a:p>
          <a:p>
            <a:pPr marL="182880" marR="433705" algn="just">
              <a:lnSpc>
                <a:spcPct val="100000"/>
              </a:lnSpc>
              <a:spcBef>
                <a:spcPts val="1200"/>
              </a:spcBef>
            </a:pP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Finally,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need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modify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shipping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logic.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Create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new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sh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ippi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6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ay,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time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if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pri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eater</a:t>
            </a:r>
            <a:r>
              <a:rPr sz="14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20, 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ip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0,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ot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er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ise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ip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5.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5"/>
              </a:spcBef>
            </a:pP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70736" y="1831371"/>
            <a:ext cx="3832860" cy="455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8735">
              <a:lnSpc>
                <a:spcPts val="1664"/>
              </a:lnSpc>
            </a:pPr>
            <a:r>
              <a:rPr sz="1400" b="1" spc="-30" dirty="0">
                <a:latin typeface="Tahoma"/>
                <a:cs typeface="Tahoma"/>
              </a:rPr>
              <a:t>N</a:t>
            </a:r>
            <a:r>
              <a:rPr sz="1400" b="1" spc="-15" dirty="0">
                <a:latin typeface="Tahoma"/>
                <a:cs typeface="Tahoma"/>
              </a:rPr>
              <a:t>EW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70" dirty="0">
                <a:latin typeface="Tahoma"/>
                <a:cs typeface="Tahoma"/>
              </a:rPr>
              <a:t>MESS</a:t>
            </a:r>
            <a:r>
              <a:rPr sz="1400" b="1" spc="-20" dirty="0"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308735">
              <a:lnSpc>
                <a:spcPct val="100000"/>
              </a:lnSpc>
              <a:spcBef>
                <a:spcPts val="350"/>
              </a:spcBef>
            </a:pPr>
            <a:r>
              <a:rPr sz="1200" i="1" dirty="0">
                <a:latin typeface="Trebuchet MS"/>
                <a:cs typeface="Trebuchet MS"/>
              </a:rPr>
              <a:t>May</a:t>
            </a:r>
            <a:r>
              <a:rPr sz="1200" i="1" spc="-140" dirty="0">
                <a:latin typeface="Trebuchet MS"/>
                <a:cs typeface="Trebuchet MS"/>
              </a:rPr>
              <a:t> 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-204" dirty="0">
                <a:latin typeface="Trebuchet MS"/>
                <a:cs typeface="Trebuchet MS"/>
              </a:rPr>
              <a:t>,</a:t>
            </a:r>
            <a:r>
              <a:rPr sz="1200" i="1" spc="-120" dirty="0">
                <a:latin typeface="Trebuchet MS"/>
                <a:cs typeface="Trebuchet MS"/>
              </a:rPr>
              <a:t> </a:t>
            </a:r>
            <a:r>
              <a:rPr sz="1200" i="1" spc="65" dirty="0">
                <a:latin typeface="Trebuchet MS"/>
                <a:cs typeface="Trebuchet MS"/>
              </a:rPr>
              <a:t>20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65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70" dirty="0">
                <a:latin typeface="Tahoma"/>
                <a:cs typeface="Tahoma"/>
              </a:rPr>
              <a:t>o</a:t>
            </a:r>
            <a:r>
              <a:rPr sz="1400" b="1" spc="-110" dirty="0">
                <a:latin typeface="Tahoma"/>
                <a:cs typeface="Tahoma"/>
              </a:rPr>
              <a:t>ss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85" dirty="0">
                <a:latin typeface="Tahoma"/>
                <a:cs typeface="Tahoma"/>
              </a:rPr>
              <a:t>e</a:t>
            </a:r>
            <a:r>
              <a:rPr sz="1400" b="1" spc="-60" dirty="0">
                <a:latin typeface="Tahoma"/>
                <a:cs typeface="Tahoma"/>
              </a:rPr>
              <a:t>t</a:t>
            </a:r>
            <a:r>
              <a:rPr sz="1400" b="1" spc="-95" dirty="0">
                <a:latin typeface="Tahoma"/>
                <a:cs typeface="Tahoma"/>
              </a:rPr>
              <a:t>a</a:t>
            </a:r>
            <a:r>
              <a:rPr sz="1400" b="1" spc="-45" dirty="0">
                <a:latin typeface="Tahoma"/>
                <a:cs typeface="Tahoma"/>
              </a:rPr>
              <a:t>il</a:t>
            </a:r>
            <a:r>
              <a:rPr sz="1400" b="1" spc="-160" dirty="0"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  <a:spcBef>
                <a:spcPts val="610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xi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Sl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ic</a:t>
            </a:r>
            <a:r>
              <a:rPr sz="1400" b="1" spc="-5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4014" y="257378"/>
            <a:ext cx="28251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/>
              <a:t>MEET</a:t>
            </a:r>
            <a:r>
              <a:rPr spc="-385" dirty="0"/>
              <a:t> </a:t>
            </a:r>
            <a:r>
              <a:rPr spc="190" dirty="0"/>
              <a:t>PANDAS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2747010"/>
            <a:ext cx="876744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35" dirty="0">
                <a:solidFill>
                  <a:srgbClr val="404040"/>
                </a:solidFill>
                <a:latin typeface="Tahoma"/>
                <a:cs typeface="Tahoma"/>
              </a:rPr>
              <a:t>Pandas</a:t>
            </a:r>
            <a:r>
              <a:rPr sz="2000" b="1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Python’s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most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widely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used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library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404040"/>
                </a:solidFill>
                <a:latin typeface="Tahoma"/>
                <a:cs typeface="Tahoma"/>
              </a:rPr>
              <a:t>analysis,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contains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functions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accessing,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60" dirty="0">
                <a:solidFill>
                  <a:srgbClr val="404040"/>
                </a:solidFill>
                <a:latin typeface="Tahoma"/>
                <a:cs typeface="Tahoma"/>
              </a:rPr>
              <a:t>aggregating,</a:t>
            </a:r>
            <a:r>
              <a:rPr sz="20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joining,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analyzing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Its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structure,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DataFrame,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analogous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404040"/>
                </a:solidFill>
                <a:latin typeface="Tahoma"/>
                <a:cs typeface="Tahoma"/>
              </a:rPr>
              <a:t>SQL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tables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Tahoma"/>
                <a:cs typeface="Tahoma"/>
              </a:rPr>
              <a:t>or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Excel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worksheets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63210" y="1507382"/>
            <a:ext cx="3186293" cy="94457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464558" y="4250435"/>
            <a:ext cx="5638165" cy="2141220"/>
            <a:chOff x="4464558" y="4250435"/>
            <a:chExt cx="5638165" cy="214122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6439" y="4250435"/>
              <a:ext cx="5105901" cy="214096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464558" y="4402073"/>
              <a:ext cx="612140" cy="208279"/>
            </a:xfrm>
            <a:custGeom>
              <a:avLst/>
              <a:gdLst/>
              <a:ahLst/>
              <a:cxnLst/>
              <a:rect l="l" t="t" r="r" b="b"/>
              <a:pathLst>
                <a:path w="612139" h="208279">
                  <a:moveTo>
                    <a:pt x="611886" y="38100"/>
                  </a:moveTo>
                  <a:lnTo>
                    <a:pt x="592836" y="28575"/>
                  </a:lnTo>
                  <a:lnTo>
                    <a:pt x="535686" y="0"/>
                  </a:lnTo>
                  <a:lnTo>
                    <a:pt x="535686" y="28575"/>
                  </a:lnTo>
                  <a:lnTo>
                    <a:pt x="0" y="28575"/>
                  </a:lnTo>
                  <a:lnTo>
                    <a:pt x="0" y="47625"/>
                  </a:lnTo>
                  <a:lnTo>
                    <a:pt x="1143" y="47625"/>
                  </a:lnTo>
                  <a:lnTo>
                    <a:pt x="1143" y="63246"/>
                  </a:lnTo>
                  <a:lnTo>
                    <a:pt x="87757" y="63881"/>
                  </a:lnTo>
                  <a:lnTo>
                    <a:pt x="129794" y="64897"/>
                  </a:lnTo>
                  <a:lnTo>
                    <a:pt x="170180" y="66929"/>
                  </a:lnTo>
                  <a:lnTo>
                    <a:pt x="208407" y="70104"/>
                  </a:lnTo>
                  <a:lnTo>
                    <a:pt x="260985" y="77597"/>
                  </a:lnTo>
                  <a:lnTo>
                    <a:pt x="306070" y="89154"/>
                  </a:lnTo>
                  <a:lnTo>
                    <a:pt x="342392" y="105537"/>
                  </a:lnTo>
                  <a:lnTo>
                    <a:pt x="380238" y="133350"/>
                  </a:lnTo>
                  <a:lnTo>
                    <a:pt x="396938" y="151942"/>
                  </a:lnTo>
                  <a:lnTo>
                    <a:pt x="374396" y="168148"/>
                  </a:lnTo>
                  <a:lnTo>
                    <a:pt x="449707" y="207772"/>
                  </a:lnTo>
                  <a:lnTo>
                    <a:pt x="442417" y="162306"/>
                  </a:lnTo>
                  <a:lnTo>
                    <a:pt x="436245" y="123698"/>
                  </a:lnTo>
                  <a:lnTo>
                    <a:pt x="412419" y="140817"/>
                  </a:lnTo>
                  <a:lnTo>
                    <a:pt x="383413" y="110871"/>
                  </a:lnTo>
                  <a:lnTo>
                    <a:pt x="351282" y="88646"/>
                  </a:lnTo>
                  <a:lnTo>
                    <a:pt x="311785" y="70993"/>
                  </a:lnTo>
                  <a:lnTo>
                    <a:pt x="264414" y="58801"/>
                  </a:lnTo>
                  <a:lnTo>
                    <a:pt x="210312" y="51054"/>
                  </a:lnTo>
                  <a:lnTo>
                    <a:pt x="171196" y="47879"/>
                  </a:lnTo>
                  <a:lnTo>
                    <a:pt x="165735" y="47625"/>
                  </a:lnTo>
                  <a:lnTo>
                    <a:pt x="535686" y="47625"/>
                  </a:lnTo>
                  <a:lnTo>
                    <a:pt x="535686" y="76200"/>
                  </a:lnTo>
                  <a:lnTo>
                    <a:pt x="592836" y="47625"/>
                  </a:lnTo>
                  <a:lnTo>
                    <a:pt x="611886" y="38100"/>
                  </a:lnTo>
                  <a:close/>
                </a:path>
              </a:pathLst>
            </a:custGeom>
            <a:solidFill>
              <a:srgbClr val="1FE1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691764" y="4319142"/>
            <a:ext cx="155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35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us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tom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ice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&amp;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um</a:t>
            </a:r>
            <a:r>
              <a:rPr sz="1200" i="1" spc="-30" dirty="0">
                <a:solidFill>
                  <a:srgbClr val="404040"/>
                </a:solidFill>
                <a:latin typeface="Trebuchet MS"/>
                <a:cs typeface="Trebuchet MS"/>
              </a:rPr>
              <a:t>n  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tles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k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w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k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ing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with 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datas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et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intuitive!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8411" y="2551176"/>
            <a:ext cx="1643380" cy="3578860"/>
            <a:chOff x="248411" y="2551176"/>
            <a:chExt cx="1643380" cy="3578860"/>
          </a:xfrm>
        </p:grpSpPr>
        <p:sp>
          <p:nvSpPr>
            <p:cNvPr id="14" name="object 14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4191380"/>
              <a:ext cx="986002" cy="13995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48411" y="2551176"/>
              <a:ext cx="1643380" cy="3578860"/>
            </a:xfrm>
            <a:custGeom>
              <a:avLst/>
              <a:gdLst/>
              <a:ahLst/>
              <a:cxnLst/>
              <a:rect l="l" t="t" r="r" b="b"/>
              <a:pathLst>
                <a:path w="1643380" h="3578860">
                  <a:moveTo>
                    <a:pt x="1642872" y="0"/>
                  </a:moveTo>
                  <a:lnTo>
                    <a:pt x="0" y="0"/>
                  </a:lnTo>
                  <a:lnTo>
                    <a:pt x="0" y="3578352"/>
                  </a:lnTo>
                  <a:lnTo>
                    <a:pt x="1642872" y="3578352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38327" y="1918716"/>
            <a:ext cx="1463040" cy="548640"/>
            <a:chOff x="338327" y="1918716"/>
            <a:chExt cx="1463040" cy="548640"/>
          </a:xfrm>
        </p:grpSpPr>
        <p:sp>
          <p:nvSpPr>
            <p:cNvPr id="29" name="object 29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</p:grpSp>
      <p:sp>
        <p:nvSpPr>
          <p:cNvPr id="32" name="object 32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5629" y="257378"/>
            <a:ext cx="59226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95" dirty="0">
                <a:latin typeface="Tahoma"/>
                <a:cs typeface="Tahoma"/>
              </a:rPr>
              <a:t>S</a:t>
            </a:r>
            <a:r>
              <a:rPr b="1" spc="-130" dirty="0">
                <a:latin typeface="Tahoma"/>
                <a:cs typeface="Tahoma"/>
              </a:rPr>
              <a:t>O</a:t>
            </a:r>
            <a:r>
              <a:rPr b="1" spc="-135" dirty="0">
                <a:latin typeface="Tahoma"/>
                <a:cs typeface="Tahoma"/>
              </a:rPr>
              <a:t>LUTI</a:t>
            </a:r>
            <a:r>
              <a:rPr b="1" spc="-190" dirty="0">
                <a:latin typeface="Tahoma"/>
                <a:cs typeface="Tahoma"/>
              </a:rPr>
              <a:t>O</a:t>
            </a:r>
            <a:r>
              <a:rPr b="1" spc="-45" dirty="0">
                <a:latin typeface="Tahoma"/>
                <a:cs typeface="Tahoma"/>
              </a:rPr>
              <a:t>N</a:t>
            </a:r>
            <a:r>
              <a:rPr spc="-325" dirty="0"/>
              <a:t>:</a:t>
            </a:r>
            <a:r>
              <a:rPr spc="-395" dirty="0"/>
              <a:t> </a:t>
            </a:r>
            <a:r>
              <a:rPr spc="50" dirty="0"/>
              <a:t>FILTERING</a:t>
            </a:r>
            <a:r>
              <a:rPr spc="-385" dirty="0"/>
              <a:t> </a:t>
            </a:r>
            <a:r>
              <a:rPr spc="170" dirty="0"/>
              <a:t>ARRA</a:t>
            </a:r>
            <a:r>
              <a:rPr spc="40" dirty="0"/>
              <a:t>YS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36077" y="1463420"/>
            <a:ext cx="1494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Sol</a:t>
            </a:r>
            <a:r>
              <a:rPr sz="20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20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2000" b="1" i="1" spc="-18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b="1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Code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9464" y="2235707"/>
            <a:ext cx="5218176" cy="5958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58128" y="3055620"/>
            <a:ext cx="5241036" cy="11993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79464" y="4479035"/>
            <a:ext cx="5177026" cy="98450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22148" y="1510283"/>
            <a:ext cx="5564505" cy="5146675"/>
            <a:chOff x="422148" y="1510283"/>
            <a:chExt cx="5564505" cy="514667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690" y="1537707"/>
              <a:ext cx="5404195" cy="510084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5156" y="6141719"/>
              <a:ext cx="1818131" cy="347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8695" y="1786127"/>
              <a:ext cx="653795" cy="5273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2148" y="1510283"/>
              <a:ext cx="5564124" cy="51465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7680" y="1537715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19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bse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4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b="1" spc="-3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10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20" name="object 20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1010"/>
              </a:spcBef>
            </a:pPr>
            <a:r>
              <a:rPr sz="1400" spc="10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ey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there,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We’re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working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on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some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more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promotions.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filter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</a:pP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product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list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only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include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prices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greater</a:t>
            </a:r>
            <a:r>
              <a:rPr sz="14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25?</a:t>
            </a:r>
            <a:endParaRPr sz="1400">
              <a:latin typeface="Tahoma"/>
              <a:cs typeface="Tahoma"/>
            </a:endParaRPr>
          </a:p>
          <a:p>
            <a:pPr marL="182880" marR="457200">
              <a:lnSpc>
                <a:spcPct val="100000"/>
              </a:lnSpc>
              <a:spcBef>
                <a:spcPts val="1200"/>
              </a:spcBef>
            </a:pP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Once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you’ve</a:t>
            </a:r>
            <a:r>
              <a:rPr sz="1400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done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that,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modify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your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logic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force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cola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into </a:t>
            </a:r>
            <a:r>
              <a:rPr sz="1400" spc="-4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list.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4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all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ar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ay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‘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fancy_feast_s</a:t>
            </a:r>
            <a:r>
              <a:rPr sz="1400" spc="-6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eci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sz="1400" spc="-90" dirty="0">
                <a:solidFill>
                  <a:srgbClr val="404040"/>
                </a:solidFill>
                <a:latin typeface="Tahoma"/>
                <a:cs typeface="Tahoma"/>
              </a:rPr>
              <a:t>’.</a:t>
            </a:r>
            <a:endParaRPr sz="1400">
              <a:latin typeface="Tahoma"/>
              <a:cs typeface="Tahoma"/>
            </a:endParaRPr>
          </a:p>
          <a:p>
            <a:pPr marL="182880" marR="433705" algn="just">
              <a:lnSpc>
                <a:spcPct val="100000"/>
              </a:lnSpc>
              <a:spcBef>
                <a:spcPts val="1200"/>
              </a:spcBef>
            </a:pP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Finally,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need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modify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shipping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logic.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Create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new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sh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ippi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6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ay,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time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if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pri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eater</a:t>
            </a:r>
            <a:r>
              <a:rPr sz="14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20, 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ip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0,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ot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er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ise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ip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5.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5"/>
              </a:spcBef>
            </a:pP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70736" y="1831371"/>
            <a:ext cx="3832860" cy="455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8735">
              <a:lnSpc>
                <a:spcPts val="1664"/>
              </a:lnSpc>
            </a:pPr>
            <a:r>
              <a:rPr sz="1400" b="1" spc="-30" dirty="0">
                <a:latin typeface="Tahoma"/>
                <a:cs typeface="Tahoma"/>
              </a:rPr>
              <a:t>N</a:t>
            </a:r>
            <a:r>
              <a:rPr sz="1400" b="1" spc="-15" dirty="0">
                <a:latin typeface="Tahoma"/>
                <a:cs typeface="Tahoma"/>
              </a:rPr>
              <a:t>EW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70" dirty="0">
                <a:latin typeface="Tahoma"/>
                <a:cs typeface="Tahoma"/>
              </a:rPr>
              <a:t>MESS</a:t>
            </a:r>
            <a:r>
              <a:rPr sz="1400" b="1" spc="-20" dirty="0"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308735">
              <a:lnSpc>
                <a:spcPct val="100000"/>
              </a:lnSpc>
              <a:spcBef>
                <a:spcPts val="350"/>
              </a:spcBef>
            </a:pPr>
            <a:r>
              <a:rPr sz="1200" i="1" dirty="0">
                <a:latin typeface="Trebuchet MS"/>
                <a:cs typeface="Trebuchet MS"/>
              </a:rPr>
              <a:t>May</a:t>
            </a:r>
            <a:r>
              <a:rPr sz="1200" i="1" spc="-140" dirty="0">
                <a:latin typeface="Trebuchet MS"/>
                <a:cs typeface="Trebuchet MS"/>
              </a:rPr>
              <a:t> 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-204" dirty="0">
                <a:latin typeface="Trebuchet MS"/>
                <a:cs typeface="Trebuchet MS"/>
              </a:rPr>
              <a:t>,</a:t>
            </a:r>
            <a:r>
              <a:rPr sz="1200" i="1" spc="-120" dirty="0">
                <a:latin typeface="Trebuchet MS"/>
                <a:cs typeface="Trebuchet MS"/>
              </a:rPr>
              <a:t> </a:t>
            </a:r>
            <a:r>
              <a:rPr sz="1200" i="1" spc="65" dirty="0">
                <a:latin typeface="Trebuchet MS"/>
                <a:cs typeface="Trebuchet MS"/>
              </a:rPr>
              <a:t>20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65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70" dirty="0">
                <a:latin typeface="Tahoma"/>
                <a:cs typeface="Tahoma"/>
              </a:rPr>
              <a:t>o</a:t>
            </a:r>
            <a:r>
              <a:rPr sz="1400" b="1" spc="-110" dirty="0">
                <a:latin typeface="Tahoma"/>
                <a:cs typeface="Tahoma"/>
              </a:rPr>
              <a:t>ss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85" dirty="0">
                <a:latin typeface="Tahoma"/>
                <a:cs typeface="Tahoma"/>
              </a:rPr>
              <a:t>e</a:t>
            </a:r>
            <a:r>
              <a:rPr sz="1400" b="1" spc="-60" dirty="0">
                <a:latin typeface="Tahoma"/>
                <a:cs typeface="Tahoma"/>
              </a:rPr>
              <a:t>t</a:t>
            </a:r>
            <a:r>
              <a:rPr sz="1400" b="1" spc="-95" dirty="0">
                <a:latin typeface="Tahoma"/>
                <a:cs typeface="Tahoma"/>
              </a:rPr>
              <a:t>a</a:t>
            </a:r>
            <a:r>
              <a:rPr sz="1400" b="1" spc="-45" dirty="0">
                <a:latin typeface="Tahoma"/>
                <a:cs typeface="Tahoma"/>
              </a:rPr>
              <a:t>il</a:t>
            </a:r>
            <a:r>
              <a:rPr sz="1400" b="1" spc="-160" dirty="0"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  <a:spcBef>
                <a:spcPts val="610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xi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Sl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ic</a:t>
            </a:r>
            <a:r>
              <a:rPr sz="1400" b="1" spc="-5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98257" y="5028691"/>
            <a:ext cx="102044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30" dirty="0">
                <a:solidFill>
                  <a:srgbClr val="404040"/>
                </a:solidFill>
                <a:latin typeface="Tahoma"/>
                <a:cs typeface="Tahoma"/>
              </a:rPr>
              <a:t>array.min()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59165" y="5067046"/>
            <a:ext cx="20897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1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100" i="1" spc="-11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50" dirty="0">
                <a:solidFill>
                  <a:srgbClr val="252525"/>
                </a:solidFill>
                <a:latin typeface="Trebuchet MS"/>
                <a:cs typeface="Trebuchet MS"/>
              </a:rPr>
              <a:t>urns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h</a:t>
            </a:r>
            <a:r>
              <a:rPr sz="1100" i="1" spc="-10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20" dirty="0">
                <a:solidFill>
                  <a:srgbClr val="252525"/>
                </a:solidFill>
                <a:latin typeface="Trebuchet MS"/>
                <a:cs typeface="Trebuchet MS"/>
              </a:rPr>
              <a:t>s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m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al</a:t>
            </a:r>
            <a:r>
              <a:rPr sz="1100" i="1" spc="-105" dirty="0">
                <a:solidFill>
                  <a:srgbClr val="252525"/>
                </a:solidFill>
                <a:latin typeface="Trebuchet MS"/>
                <a:cs typeface="Trebuchet MS"/>
              </a:rPr>
              <a:t>l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est</a:t>
            </a:r>
            <a:r>
              <a:rPr sz="11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v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alue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48955" y="5355335"/>
            <a:ext cx="3892550" cy="751205"/>
            <a:chOff x="7348955" y="5355335"/>
            <a:chExt cx="3892550" cy="7512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8955" y="5355335"/>
              <a:ext cx="3706141" cy="7507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55096" y="5355335"/>
              <a:ext cx="185927" cy="51311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712466" y="5004561"/>
            <a:ext cx="3736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b="1" spc="-195" baseline="-6944" dirty="0">
                <a:solidFill>
                  <a:srgbClr val="404040"/>
                </a:solidFill>
                <a:latin typeface="Tahoma"/>
                <a:cs typeface="Tahoma"/>
              </a:rPr>
              <a:t>array.mean()</a:t>
            </a:r>
            <a:r>
              <a:rPr sz="2400" b="1" spc="82" baseline="-694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Returns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85" dirty="0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70" dirty="0">
                <a:solidFill>
                  <a:srgbClr val="252525"/>
                </a:solidFill>
                <a:latin typeface="Trebuchet MS"/>
                <a:cs typeface="Trebuchet MS"/>
              </a:rPr>
              <a:t>average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of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85" dirty="0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sz="11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values</a:t>
            </a:r>
            <a:r>
              <a:rPr sz="1100" i="1" spc="-15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r>
              <a:rPr sz="11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1092" y="5367528"/>
            <a:ext cx="3963924" cy="7665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38044" y="4003547"/>
            <a:ext cx="3939539" cy="7635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737866" y="3660394"/>
            <a:ext cx="10541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75" dirty="0">
                <a:solidFill>
                  <a:srgbClr val="404040"/>
                </a:solidFill>
                <a:latin typeface="Tahoma"/>
                <a:cs typeface="Tahoma"/>
              </a:rPr>
              <a:t>arr</a:t>
            </a:r>
            <a:r>
              <a:rPr sz="1600" b="1" spc="-110" dirty="0">
                <a:solidFill>
                  <a:srgbClr val="404040"/>
                </a:solidFill>
                <a:latin typeface="Tahoma"/>
                <a:cs typeface="Tahoma"/>
              </a:rPr>
              <a:t>ay.s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600" b="1" spc="-229" dirty="0">
                <a:solidFill>
                  <a:srgbClr val="404040"/>
                </a:solidFill>
                <a:latin typeface="Tahoma"/>
                <a:cs typeface="Tahoma"/>
              </a:rPr>
              <a:t>m()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59733" y="3698494"/>
            <a:ext cx="22161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1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100" i="1" spc="-11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50" dirty="0">
                <a:solidFill>
                  <a:srgbClr val="252525"/>
                </a:solidFill>
                <a:latin typeface="Trebuchet MS"/>
                <a:cs typeface="Trebuchet MS"/>
              </a:rPr>
              <a:t>urns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h</a:t>
            </a:r>
            <a:r>
              <a:rPr sz="1100" i="1" spc="-10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20" dirty="0">
                <a:solidFill>
                  <a:srgbClr val="252525"/>
                </a:solidFill>
                <a:latin typeface="Trebuchet MS"/>
                <a:cs typeface="Trebuchet MS"/>
              </a:rPr>
              <a:t>s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um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f</a:t>
            </a:r>
            <a:r>
              <a:rPr sz="11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al</a:t>
            </a:r>
            <a:r>
              <a:rPr sz="1100" i="1" spc="-105" dirty="0">
                <a:solidFill>
                  <a:srgbClr val="252525"/>
                </a:solidFill>
                <a:latin typeface="Trebuchet MS"/>
                <a:cs typeface="Trebuchet MS"/>
              </a:rPr>
              <a:t>l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v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al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ues</a:t>
            </a:r>
            <a:r>
              <a:rPr sz="11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1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863976" y="257378"/>
            <a:ext cx="64630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ARRAY</a:t>
            </a:r>
            <a:r>
              <a:rPr spc="-409" dirty="0"/>
              <a:t> </a:t>
            </a:r>
            <a:r>
              <a:rPr spc="155" dirty="0"/>
              <a:t>AGGREGATION</a:t>
            </a:r>
            <a:r>
              <a:rPr spc="-425" dirty="0"/>
              <a:t> </a:t>
            </a:r>
            <a:r>
              <a:rPr spc="180" dirty="0"/>
              <a:t>METHODS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2616707" y="3345179"/>
            <a:ext cx="8906510" cy="0"/>
          </a:xfrm>
          <a:custGeom>
            <a:avLst/>
            <a:gdLst/>
            <a:ahLst/>
            <a:cxnLst/>
            <a:rect l="l" t="t" r="r" b="b"/>
            <a:pathLst>
              <a:path w="8906510">
                <a:moveTo>
                  <a:pt x="8906256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402830" y="3660394"/>
            <a:ext cx="1066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array.max()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25078" y="3698494"/>
            <a:ext cx="200596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1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100" i="1" spc="-11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50" dirty="0">
                <a:solidFill>
                  <a:srgbClr val="252525"/>
                </a:solidFill>
                <a:latin typeface="Trebuchet MS"/>
                <a:cs typeface="Trebuchet MS"/>
              </a:rPr>
              <a:t>urns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h</a:t>
            </a:r>
            <a:r>
              <a:rPr sz="1100" i="1" spc="-10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105" dirty="0">
                <a:solidFill>
                  <a:srgbClr val="252525"/>
                </a:solidFill>
                <a:latin typeface="Trebuchet MS"/>
                <a:cs typeface="Trebuchet MS"/>
              </a:rPr>
              <a:t>l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arg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est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v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alue</a:t>
            </a:r>
            <a:r>
              <a:rPr sz="11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r>
              <a:rPr sz="11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74691" y="2119883"/>
            <a:ext cx="4590288" cy="1068324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7344424" y="3959352"/>
            <a:ext cx="3921125" cy="789940"/>
            <a:chOff x="7344424" y="3959352"/>
            <a:chExt cx="3921125" cy="789940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44424" y="3993134"/>
              <a:ext cx="3735055" cy="75565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79479" y="3959352"/>
              <a:ext cx="185927" cy="776699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25" name="object 25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30" name="object 30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33" name="object 33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691764" y="1341196"/>
            <a:ext cx="83889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6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40" dirty="0">
                <a:solidFill>
                  <a:srgbClr val="404040"/>
                </a:solidFill>
                <a:latin typeface="Tahoma"/>
                <a:cs typeface="Tahoma"/>
              </a:rPr>
              <a:t>aggregation</a:t>
            </a:r>
            <a:r>
              <a:rPr sz="2000" b="1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30" dirty="0">
                <a:solidFill>
                  <a:srgbClr val="404040"/>
                </a:solidFill>
                <a:latin typeface="Tahoma"/>
                <a:cs typeface="Tahoma"/>
              </a:rPr>
              <a:t>methods</a:t>
            </a:r>
            <a:r>
              <a:rPr sz="2000" b="1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let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calculate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metrics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like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95" dirty="0">
                <a:solidFill>
                  <a:srgbClr val="404040"/>
                </a:solidFill>
                <a:latin typeface="Tahoma"/>
                <a:cs typeface="Tahoma"/>
              </a:rPr>
              <a:t>sum,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90" dirty="0">
                <a:solidFill>
                  <a:srgbClr val="404040"/>
                </a:solidFill>
                <a:latin typeface="Tahoma"/>
                <a:cs typeface="Tahoma"/>
              </a:rPr>
              <a:t>mean,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80" dirty="0">
                <a:solidFill>
                  <a:srgbClr val="404040"/>
                </a:solidFill>
                <a:latin typeface="Tahoma"/>
                <a:cs typeface="Tahoma"/>
              </a:rPr>
              <a:t>max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3976" y="257378"/>
            <a:ext cx="64630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ARRAY</a:t>
            </a:r>
            <a:r>
              <a:rPr spc="-409" dirty="0"/>
              <a:t> </a:t>
            </a:r>
            <a:r>
              <a:rPr spc="155" dirty="0"/>
              <a:t>AGGREGATION</a:t>
            </a:r>
            <a:r>
              <a:rPr spc="-425" dirty="0"/>
              <a:t> </a:t>
            </a:r>
            <a:r>
              <a:rPr spc="180" dirty="0"/>
              <a:t>METHODS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8" name="object 8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13" name="object 13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16" name="object 16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398257" y="5028691"/>
            <a:ext cx="16490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40" dirty="0">
                <a:solidFill>
                  <a:srgbClr val="404040"/>
                </a:solidFill>
                <a:latin typeface="Tahoma"/>
                <a:cs typeface="Tahoma"/>
              </a:rPr>
              <a:t>array.sum(axis</a:t>
            </a:r>
            <a:r>
              <a:rPr sz="1600" b="1" spc="-140" dirty="0">
                <a:solidFill>
                  <a:srgbClr val="A20FFF"/>
                </a:solidFill>
                <a:latin typeface="Tahoma"/>
                <a:cs typeface="Tahoma"/>
              </a:rPr>
              <a:t>=</a:t>
            </a:r>
            <a:r>
              <a:rPr sz="1600" b="1" spc="-140" dirty="0">
                <a:solidFill>
                  <a:srgbClr val="208D1E"/>
                </a:solidFill>
                <a:latin typeface="Tahoma"/>
                <a:cs typeface="Tahoma"/>
              </a:rPr>
              <a:t>1</a:t>
            </a:r>
            <a:r>
              <a:rPr sz="1600" b="1" spc="-14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299959" y="3988308"/>
            <a:ext cx="4000500" cy="902207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9171178" y="5067046"/>
            <a:ext cx="15068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30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gg</a:t>
            </a:r>
            <a:r>
              <a:rPr sz="1100" i="1" spc="-85" dirty="0">
                <a:solidFill>
                  <a:srgbClr val="252525"/>
                </a:solidFill>
                <a:latin typeface="Trebuchet MS"/>
                <a:cs typeface="Trebuchet MS"/>
              </a:rPr>
              <a:t>reg</a:t>
            </a:r>
            <a:r>
              <a:rPr sz="1100" i="1" spc="-80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100" i="1" spc="-70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es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acro</a:t>
            </a:r>
            <a:r>
              <a:rPr sz="1100" i="1" spc="-20" dirty="0">
                <a:solidFill>
                  <a:srgbClr val="252525"/>
                </a:solidFill>
                <a:latin typeface="Trebuchet MS"/>
                <a:cs typeface="Trebuchet MS"/>
              </a:rPr>
              <a:t>ss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35" dirty="0">
                <a:solidFill>
                  <a:srgbClr val="252525"/>
                </a:solidFill>
                <a:latin typeface="Trebuchet MS"/>
                <a:cs typeface="Trebuchet MS"/>
              </a:rPr>
              <a:t>c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100" i="1" spc="-105" dirty="0">
                <a:solidFill>
                  <a:srgbClr val="252525"/>
                </a:solidFill>
                <a:latin typeface="Trebuchet MS"/>
                <a:cs typeface="Trebuchet MS"/>
              </a:rPr>
              <a:t>l</a:t>
            </a:r>
            <a:r>
              <a:rPr sz="1100" i="1" spc="-45" dirty="0">
                <a:solidFill>
                  <a:srgbClr val="252525"/>
                </a:solidFill>
                <a:latin typeface="Trebuchet MS"/>
                <a:cs typeface="Trebuchet MS"/>
              </a:rPr>
              <a:t>u</a:t>
            </a:r>
            <a:r>
              <a:rPr sz="1100" i="1" spc="-70" dirty="0">
                <a:solidFill>
                  <a:srgbClr val="252525"/>
                </a:solidFill>
                <a:latin typeface="Trebuchet MS"/>
                <a:cs typeface="Trebuchet MS"/>
              </a:rPr>
              <a:t>m</a:t>
            </a:r>
            <a:r>
              <a:rPr sz="1100" i="1" spc="-30" dirty="0">
                <a:solidFill>
                  <a:srgbClr val="252525"/>
                </a:solidFill>
                <a:latin typeface="Trebuchet MS"/>
                <a:cs typeface="Trebuchet MS"/>
              </a:rPr>
              <a:t>ns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38044" y="4003547"/>
            <a:ext cx="3939539" cy="76352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2737866" y="3660394"/>
            <a:ext cx="10541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75" dirty="0">
                <a:solidFill>
                  <a:srgbClr val="404040"/>
                </a:solidFill>
                <a:latin typeface="Tahoma"/>
                <a:cs typeface="Tahoma"/>
              </a:rPr>
              <a:t>arr</a:t>
            </a:r>
            <a:r>
              <a:rPr sz="1600" b="1" spc="-110" dirty="0">
                <a:solidFill>
                  <a:srgbClr val="404040"/>
                </a:solidFill>
                <a:latin typeface="Tahoma"/>
                <a:cs typeface="Tahoma"/>
              </a:rPr>
              <a:t>ay.s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600" b="1" spc="-229" dirty="0">
                <a:solidFill>
                  <a:srgbClr val="404040"/>
                </a:solidFill>
                <a:latin typeface="Tahoma"/>
                <a:cs typeface="Tahoma"/>
              </a:rPr>
              <a:t>m()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59733" y="3698494"/>
            <a:ext cx="22161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1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100" i="1" spc="-11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50" dirty="0">
                <a:solidFill>
                  <a:srgbClr val="252525"/>
                </a:solidFill>
                <a:latin typeface="Trebuchet MS"/>
                <a:cs typeface="Trebuchet MS"/>
              </a:rPr>
              <a:t>urns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h</a:t>
            </a:r>
            <a:r>
              <a:rPr sz="1100" i="1" spc="-10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20" dirty="0">
                <a:solidFill>
                  <a:srgbClr val="252525"/>
                </a:solidFill>
                <a:latin typeface="Trebuchet MS"/>
                <a:cs typeface="Trebuchet MS"/>
              </a:rPr>
              <a:t>s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um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f</a:t>
            </a:r>
            <a:r>
              <a:rPr sz="11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al</a:t>
            </a:r>
            <a:r>
              <a:rPr sz="1100" i="1" spc="-105" dirty="0">
                <a:solidFill>
                  <a:srgbClr val="252525"/>
                </a:solidFill>
                <a:latin typeface="Trebuchet MS"/>
                <a:cs typeface="Trebuchet MS"/>
              </a:rPr>
              <a:t>l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v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al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ues</a:t>
            </a:r>
            <a:r>
              <a:rPr sz="11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1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616707" y="3345179"/>
            <a:ext cx="8906510" cy="0"/>
          </a:xfrm>
          <a:custGeom>
            <a:avLst/>
            <a:gdLst/>
            <a:ahLst/>
            <a:cxnLst/>
            <a:rect l="l" t="t" r="r" b="b"/>
            <a:pathLst>
              <a:path w="8906510">
                <a:moveTo>
                  <a:pt x="8906256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402830" y="3660394"/>
            <a:ext cx="16490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40" dirty="0">
                <a:solidFill>
                  <a:srgbClr val="404040"/>
                </a:solidFill>
                <a:latin typeface="Tahoma"/>
                <a:cs typeface="Tahoma"/>
              </a:rPr>
              <a:t>array.sum(axis</a:t>
            </a:r>
            <a:r>
              <a:rPr sz="1600" b="1" spc="-140" dirty="0">
                <a:solidFill>
                  <a:srgbClr val="A20FFF"/>
                </a:solidFill>
                <a:latin typeface="Tahoma"/>
                <a:cs typeface="Tahoma"/>
              </a:rPr>
              <a:t>=</a:t>
            </a:r>
            <a:r>
              <a:rPr sz="1600" b="1" spc="-140" dirty="0">
                <a:solidFill>
                  <a:srgbClr val="208D1E"/>
                </a:solidFill>
                <a:latin typeface="Tahoma"/>
                <a:cs typeface="Tahoma"/>
              </a:rPr>
              <a:t>0</a:t>
            </a:r>
            <a:r>
              <a:rPr sz="1600" b="1" spc="-14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190990" y="3698494"/>
            <a:ext cx="13055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30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gg</a:t>
            </a:r>
            <a:r>
              <a:rPr sz="1100" i="1" spc="-85" dirty="0">
                <a:solidFill>
                  <a:srgbClr val="252525"/>
                </a:solidFill>
                <a:latin typeface="Trebuchet MS"/>
                <a:cs typeface="Trebuchet MS"/>
              </a:rPr>
              <a:t>reg</a:t>
            </a:r>
            <a:r>
              <a:rPr sz="1100" i="1" spc="-80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100" i="1" spc="-70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es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acro</a:t>
            </a:r>
            <a:r>
              <a:rPr sz="1100" i="1" spc="-20" dirty="0">
                <a:solidFill>
                  <a:srgbClr val="252525"/>
                </a:solidFill>
                <a:latin typeface="Trebuchet MS"/>
                <a:cs typeface="Trebuchet MS"/>
              </a:rPr>
              <a:t>ss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100" i="1" spc="-80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100" i="1" spc="-45" dirty="0">
                <a:solidFill>
                  <a:srgbClr val="252525"/>
                </a:solidFill>
                <a:latin typeface="Trebuchet MS"/>
                <a:cs typeface="Trebuchet MS"/>
              </a:rPr>
              <a:t>ws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774691" y="2119883"/>
            <a:ext cx="4590288" cy="1068324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7344382" y="5353811"/>
            <a:ext cx="3956685" cy="868680"/>
            <a:chOff x="7344382" y="5353811"/>
            <a:chExt cx="3956685" cy="868680"/>
          </a:xfrm>
        </p:grpSpPr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44382" y="5391911"/>
              <a:ext cx="3706141" cy="8194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30711" y="5353811"/>
              <a:ext cx="269748" cy="868680"/>
            </a:xfrm>
            <a:prstGeom prst="rect">
              <a:avLst/>
            </a:prstGeom>
          </p:spPr>
        </p:pic>
      </p:grpSp>
      <p:sp>
        <p:nvSpPr>
          <p:cNvPr id="42" name="object 42"/>
          <p:cNvSpPr/>
          <p:nvPr/>
        </p:nvSpPr>
        <p:spPr>
          <a:xfrm>
            <a:off x="6633718" y="4191761"/>
            <a:ext cx="502920" cy="1470660"/>
          </a:xfrm>
          <a:custGeom>
            <a:avLst/>
            <a:gdLst/>
            <a:ahLst/>
            <a:cxnLst/>
            <a:rect l="l" t="t" r="r" b="b"/>
            <a:pathLst>
              <a:path w="502920" h="1470660">
                <a:moveTo>
                  <a:pt x="502793" y="38100"/>
                </a:moveTo>
                <a:lnTo>
                  <a:pt x="483743" y="28575"/>
                </a:lnTo>
                <a:lnTo>
                  <a:pt x="426593" y="0"/>
                </a:lnTo>
                <a:lnTo>
                  <a:pt x="426593" y="28575"/>
                </a:lnTo>
                <a:lnTo>
                  <a:pt x="93154" y="28575"/>
                </a:lnTo>
                <a:lnTo>
                  <a:pt x="91440" y="28321"/>
                </a:lnTo>
                <a:lnTo>
                  <a:pt x="73152" y="27178"/>
                </a:lnTo>
                <a:lnTo>
                  <a:pt x="54864" y="27305"/>
                </a:lnTo>
                <a:lnTo>
                  <a:pt x="36449" y="28448"/>
                </a:lnTo>
                <a:lnTo>
                  <a:pt x="35039" y="28575"/>
                </a:lnTo>
                <a:lnTo>
                  <a:pt x="7112" y="28575"/>
                </a:lnTo>
                <a:lnTo>
                  <a:pt x="7112" y="31343"/>
                </a:lnTo>
                <a:lnTo>
                  <a:pt x="0" y="32131"/>
                </a:lnTo>
                <a:lnTo>
                  <a:pt x="2032" y="51054"/>
                </a:lnTo>
                <a:lnTo>
                  <a:pt x="35839" y="47625"/>
                </a:lnTo>
                <a:lnTo>
                  <a:pt x="91897" y="47625"/>
                </a:lnTo>
                <a:lnTo>
                  <a:pt x="130048" y="56896"/>
                </a:lnTo>
                <a:lnTo>
                  <a:pt x="166751" y="79883"/>
                </a:lnTo>
                <a:lnTo>
                  <a:pt x="193802" y="111506"/>
                </a:lnTo>
                <a:lnTo>
                  <a:pt x="212598" y="144907"/>
                </a:lnTo>
                <a:lnTo>
                  <a:pt x="229870" y="187833"/>
                </a:lnTo>
                <a:lnTo>
                  <a:pt x="242824" y="231902"/>
                </a:lnTo>
                <a:lnTo>
                  <a:pt x="253492" y="288036"/>
                </a:lnTo>
                <a:lnTo>
                  <a:pt x="260604" y="342265"/>
                </a:lnTo>
                <a:lnTo>
                  <a:pt x="266319" y="403352"/>
                </a:lnTo>
                <a:lnTo>
                  <a:pt x="271018" y="470027"/>
                </a:lnTo>
                <a:lnTo>
                  <a:pt x="275082" y="541147"/>
                </a:lnTo>
                <a:lnTo>
                  <a:pt x="279781" y="653288"/>
                </a:lnTo>
                <a:lnTo>
                  <a:pt x="285115" y="806704"/>
                </a:lnTo>
                <a:lnTo>
                  <a:pt x="286385" y="844677"/>
                </a:lnTo>
                <a:lnTo>
                  <a:pt x="289179" y="919226"/>
                </a:lnTo>
                <a:lnTo>
                  <a:pt x="292354" y="990727"/>
                </a:lnTo>
                <a:lnTo>
                  <a:pt x="295910" y="1058164"/>
                </a:lnTo>
                <a:lnTo>
                  <a:pt x="300355" y="1120013"/>
                </a:lnTo>
                <a:lnTo>
                  <a:pt x="305816" y="1175385"/>
                </a:lnTo>
                <a:lnTo>
                  <a:pt x="312420" y="1223010"/>
                </a:lnTo>
                <a:lnTo>
                  <a:pt x="316357" y="1243711"/>
                </a:lnTo>
                <a:lnTo>
                  <a:pt x="320294" y="1262507"/>
                </a:lnTo>
                <a:lnTo>
                  <a:pt x="333502" y="1311910"/>
                </a:lnTo>
                <a:lnTo>
                  <a:pt x="347853" y="1351788"/>
                </a:lnTo>
                <a:lnTo>
                  <a:pt x="368935" y="1392428"/>
                </a:lnTo>
                <a:lnTo>
                  <a:pt x="398399" y="1426044"/>
                </a:lnTo>
                <a:lnTo>
                  <a:pt x="425881" y="1439760"/>
                </a:lnTo>
                <a:lnTo>
                  <a:pt x="422275" y="1470126"/>
                </a:lnTo>
                <a:lnTo>
                  <a:pt x="497916" y="1442935"/>
                </a:lnTo>
                <a:lnTo>
                  <a:pt x="502412" y="1441323"/>
                </a:lnTo>
                <a:lnTo>
                  <a:pt x="431292" y="1394460"/>
                </a:lnTo>
                <a:lnTo>
                  <a:pt x="428180" y="1420545"/>
                </a:lnTo>
                <a:lnTo>
                  <a:pt x="422732" y="1418920"/>
                </a:lnTo>
                <a:lnTo>
                  <a:pt x="420192" y="1418170"/>
                </a:lnTo>
                <a:lnTo>
                  <a:pt x="419620" y="1417802"/>
                </a:lnTo>
                <a:lnTo>
                  <a:pt x="416179" y="1415618"/>
                </a:lnTo>
                <a:lnTo>
                  <a:pt x="410845" y="1411630"/>
                </a:lnTo>
                <a:lnTo>
                  <a:pt x="385191" y="1382522"/>
                </a:lnTo>
                <a:lnTo>
                  <a:pt x="365506" y="1344676"/>
                </a:lnTo>
                <a:lnTo>
                  <a:pt x="351663" y="1306449"/>
                </a:lnTo>
                <a:lnTo>
                  <a:pt x="338963" y="1258570"/>
                </a:lnTo>
                <a:lnTo>
                  <a:pt x="331216" y="1220089"/>
                </a:lnTo>
                <a:lnTo>
                  <a:pt x="324739" y="1173480"/>
                </a:lnTo>
                <a:lnTo>
                  <a:pt x="319405" y="1118489"/>
                </a:lnTo>
                <a:lnTo>
                  <a:pt x="314960" y="1057021"/>
                </a:lnTo>
                <a:lnTo>
                  <a:pt x="311277" y="989838"/>
                </a:lnTo>
                <a:lnTo>
                  <a:pt x="308229" y="918464"/>
                </a:lnTo>
                <a:lnTo>
                  <a:pt x="305435" y="844042"/>
                </a:lnTo>
                <a:lnTo>
                  <a:pt x="304038" y="806069"/>
                </a:lnTo>
                <a:lnTo>
                  <a:pt x="301498" y="729234"/>
                </a:lnTo>
                <a:lnTo>
                  <a:pt x="298831" y="652526"/>
                </a:lnTo>
                <a:lnTo>
                  <a:pt x="295783" y="577088"/>
                </a:lnTo>
                <a:lnTo>
                  <a:pt x="292227" y="504063"/>
                </a:lnTo>
                <a:lnTo>
                  <a:pt x="287782" y="434721"/>
                </a:lnTo>
                <a:lnTo>
                  <a:pt x="282575" y="370078"/>
                </a:lnTo>
                <a:lnTo>
                  <a:pt x="275971" y="311531"/>
                </a:lnTo>
                <a:lnTo>
                  <a:pt x="268224" y="260223"/>
                </a:lnTo>
                <a:lnTo>
                  <a:pt x="258699" y="217170"/>
                </a:lnTo>
                <a:lnTo>
                  <a:pt x="242062" y="165354"/>
                </a:lnTo>
                <a:lnTo>
                  <a:pt x="223139" y="123444"/>
                </a:lnTo>
                <a:lnTo>
                  <a:pt x="202057" y="90424"/>
                </a:lnTo>
                <a:lnTo>
                  <a:pt x="170688" y="58547"/>
                </a:lnTo>
                <a:lnTo>
                  <a:pt x="154330" y="47625"/>
                </a:lnTo>
                <a:lnTo>
                  <a:pt x="426593" y="47625"/>
                </a:lnTo>
                <a:lnTo>
                  <a:pt x="426593" y="76200"/>
                </a:lnTo>
                <a:lnTo>
                  <a:pt x="483743" y="47625"/>
                </a:lnTo>
                <a:lnTo>
                  <a:pt x="502793" y="38100"/>
                </a:lnTo>
                <a:close/>
              </a:path>
            </a:pathLst>
          </a:custGeom>
          <a:solidFill>
            <a:srgbClr val="1FE1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691764" y="1341196"/>
            <a:ext cx="51441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also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8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10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spc="-6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-7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ate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ac</a:t>
            </a:r>
            <a:r>
              <a:rPr sz="2000" spc="3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6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b="1" spc="-9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b="1" spc="-175" dirty="0">
                <a:solidFill>
                  <a:srgbClr val="404040"/>
                </a:solidFill>
                <a:latin typeface="Tahoma"/>
                <a:cs typeface="Tahoma"/>
              </a:rPr>
              <a:t>ws</a:t>
            </a:r>
            <a:r>
              <a:rPr sz="2000" b="1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3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30" dirty="0">
                <a:solidFill>
                  <a:srgbClr val="404040"/>
                </a:solidFill>
                <a:latin typeface="Tahoma"/>
                <a:cs typeface="Tahoma"/>
              </a:rPr>
              <a:t>columns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4621" y="257378"/>
            <a:ext cx="37636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ARRAY</a:t>
            </a:r>
            <a:r>
              <a:rPr spc="-409" dirty="0"/>
              <a:t> </a:t>
            </a:r>
            <a:r>
              <a:rPr spc="140" dirty="0"/>
              <a:t>FUNCTIONS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8" name="object 8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13" name="object 13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16" name="object 16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691764" y="1341196"/>
            <a:ext cx="85820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6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05" dirty="0">
                <a:solidFill>
                  <a:srgbClr val="404040"/>
                </a:solidFill>
                <a:latin typeface="Tahoma"/>
                <a:cs typeface="Tahoma"/>
              </a:rPr>
              <a:t>functions</a:t>
            </a:r>
            <a:r>
              <a:rPr sz="2000" b="1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let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perform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other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aggregations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like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median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percentiles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616707" y="3345179"/>
            <a:ext cx="8906510" cy="0"/>
          </a:xfrm>
          <a:custGeom>
            <a:avLst/>
            <a:gdLst/>
            <a:ahLst/>
            <a:cxnLst/>
            <a:rect l="l" t="t" r="r" b="b"/>
            <a:pathLst>
              <a:path w="8906510">
                <a:moveTo>
                  <a:pt x="8906256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74691" y="2119883"/>
            <a:ext cx="4590288" cy="1068324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725166" y="5004561"/>
            <a:ext cx="47028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b="1" spc="-150" baseline="-6944" dirty="0">
                <a:solidFill>
                  <a:srgbClr val="404040"/>
                </a:solidFill>
                <a:latin typeface="Tahoma"/>
                <a:cs typeface="Tahoma"/>
              </a:rPr>
              <a:t>np.percentile(array,</a:t>
            </a:r>
            <a:r>
              <a:rPr sz="2400" b="1" spc="-195" baseline="-694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b="1" spc="-270" baseline="-6944" dirty="0">
                <a:solidFill>
                  <a:srgbClr val="208D1E"/>
                </a:solidFill>
                <a:latin typeface="Tahoma"/>
                <a:cs typeface="Tahoma"/>
              </a:rPr>
              <a:t>n</a:t>
            </a:r>
            <a:r>
              <a:rPr sz="2400" b="1" spc="-270" baseline="-6944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r>
              <a:rPr sz="2400" b="1" spc="22" baseline="-694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Returns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100" i="1" spc="-114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value</a:t>
            </a:r>
            <a:r>
              <a:rPr sz="11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85" dirty="0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sz="11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n</a:t>
            </a:r>
            <a:r>
              <a:rPr sz="1050" i="1" spc="-60" baseline="27777" dirty="0">
                <a:solidFill>
                  <a:srgbClr val="252525"/>
                </a:solidFill>
                <a:latin typeface="Trebuchet MS"/>
                <a:cs typeface="Trebuchet MS"/>
              </a:rPr>
              <a:t>th</a:t>
            </a:r>
            <a:r>
              <a:rPr sz="1050" i="1" baseline="27777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80" dirty="0">
                <a:solidFill>
                  <a:srgbClr val="252525"/>
                </a:solidFill>
                <a:latin typeface="Trebuchet MS"/>
                <a:cs typeface="Trebuchet MS"/>
              </a:rPr>
              <a:t>percentile</a:t>
            </a:r>
            <a:r>
              <a:rPr sz="11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678919" y="3966971"/>
            <a:ext cx="4980940" cy="842644"/>
            <a:chOff x="2678919" y="3966971"/>
            <a:chExt cx="4980940" cy="842644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78919" y="3966971"/>
              <a:ext cx="4759724" cy="84253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38644" y="3966971"/>
              <a:ext cx="220979" cy="62483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737866" y="3662934"/>
            <a:ext cx="1581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25" dirty="0">
                <a:solidFill>
                  <a:srgbClr val="404040"/>
                </a:solidFill>
                <a:latin typeface="Tahoma"/>
                <a:cs typeface="Tahoma"/>
              </a:rPr>
              <a:t>np.median(array)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94403" y="3701034"/>
            <a:ext cx="20478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5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90" dirty="0">
                <a:solidFill>
                  <a:srgbClr val="252525"/>
                </a:solidFill>
                <a:latin typeface="Trebuchet MS"/>
                <a:cs typeface="Trebuchet MS"/>
              </a:rPr>
              <a:t>u</a:t>
            </a:r>
            <a:r>
              <a:rPr sz="1100" i="1" spc="-50" dirty="0">
                <a:solidFill>
                  <a:srgbClr val="252525"/>
                </a:solidFill>
                <a:latin typeface="Trebuchet MS"/>
                <a:cs typeface="Trebuchet MS"/>
              </a:rPr>
              <a:t>rns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h</a:t>
            </a:r>
            <a:r>
              <a:rPr sz="1100" i="1" spc="-10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m</a:t>
            </a:r>
            <a:r>
              <a:rPr sz="1100" i="1" spc="-7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dian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v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alue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659379" y="5343144"/>
            <a:ext cx="4998720" cy="758952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4998211" y="6029959"/>
            <a:ext cx="23869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us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es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inear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inte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ation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by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de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au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679060" y="5972225"/>
            <a:ext cx="254635" cy="91440"/>
          </a:xfrm>
          <a:custGeom>
            <a:avLst/>
            <a:gdLst/>
            <a:ahLst/>
            <a:cxnLst/>
            <a:rect l="l" t="t" r="r" b="b"/>
            <a:pathLst>
              <a:path w="254635" h="91439">
                <a:moveTo>
                  <a:pt x="76291" y="28989"/>
                </a:moveTo>
                <a:lnTo>
                  <a:pt x="76100" y="48026"/>
                </a:lnTo>
                <a:lnTo>
                  <a:pt x="97662" y="48945"/>
                </a:lnTo>
                <a:lnTo>
                  <a:pt x="113156" y="50698"/>
                </a:lnTo>
                <a:lnTo>
                  <a:pt x="158623" y="59918"/>
                </a:lnTo>
                <a:lnTo>
                  <a:pt x="218059" y="79679"/>
                </a:lnTo>
                <a:lnTo>
                  <a:pt x="247650" y="91300"/>
                </a:lnTo>
                <a:lnTo>
                  <a:pt x="254635" y="73571"/>
                </a:lnTo>
                <a:lnTo>
                  <a:pt x="194944" y="51092"/>
                </a:lnTo>
                <a:lnTo>
                  <a:pt x="148462" y="37680"/>
                </a:lnTo>
                <a:lnTo>
                  <a:pt x="99694" y="30010"/>
                </a:lnTo>
                <a:lnTo>
                  <a:pt x="76291" y="28989"/>
                </a:lnTo>
                <a:close/>
              </a:path>
              <a:path w="254635" h="91439">
                <a:moveTo>
                  <a:pt x="76580" y="0"/>
                </a:moveTo>
                <a:lnTo>
                  <a:pt x="0" y="37287"/>
                </a:lnTo>
                <a:lnTo>
                  <a:pt x="75818" y="76199"/>
                </a:lnTo>
                <a:lnTo>
                  <a:pt x="76100" y="48026"/>
                </a:lnTo>
                <a:lnTo>
                  <a:pt x="63118" y="47472"/>
                </a:lnTo>
                <a:lnTo>
                  <a:pt x="63880" y="28447"/>
                </a:lnTo>
                <a:lnTo>
                  <a:pt x="76296" y="28447"/>
                </a:lnTo>
                <a:lnTo>
                  <a:pt x="76580" y="0"/>
                </a:lnTo>
                <a:close/>
              </a:path>
              <a:path w="254635" h="91439">
                <a:moveTo>
                  <a:pt x="63880" y="28447"/>
                </a:moveTo>
                <a:lnTo>
                  <a:pt x="63118" y="47472"/>
                </a:lnTo>
                <a:lnTo>
                  <a:pt x="76100" y="48026"/>
                </a:lnTo>
                <a:lnTo>
                  <a:pt x="76291" y="28989"/>
                </a:lnTo>
                <a:lnTo>
                  <a:pt x="63880" y="28447"/>
                </a:lnTo>
                <a:close/>
              </a:path>
              <a:path w="254635" h="91439">
                <a:moveTo>
                  <a:pt x="76296" y="28447"/>
                </a:moveTo>
                <a:lnTo>
                  <a:pt x="63880" y="28447"/>
                </a:lnTo>
                <a:lnTo>
                  <a:pt x="76291" y="28989"/>
                </a:lnTo>
                <a:lnTo>
                  <a:pt x="76296" y="28447"/>
                </a:lnTo>
                <a:close/>
              </a:path>
            </a:pathLst>
          </a:custGeom>
          <a:solidFill>
            <a:srgbClr val="1FE1D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37866" y="3659885"/>
            <a:ext cx="1535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20" dirty="0">
                <a:solidFill>
                  <a:srgbClr val="404040"/>
                </a:solidFill>
                <a:latin typeface="Tahoma"/>
                <a:cs typeface="Tahoma"/>
              </a:rPr>
              <a:t>np.unique(array)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34585" y="3697985"/>
            <a:ext cx="20656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1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100" i="1" spc="-11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50" dirty="0">
                <a:solidFill>
                  <a:srgbClr val="252525"/>
                </a:solidFill>
                <a:latin typeface="Trebuchet MS"/>
                <a:cs typeface="Trebuchet MS"/>
              </a:rPr>
              <a:t>urns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h</a:t>
            </a:r>
            <a:r>
              <a:rPr sz="1100" i="1" spc="-10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unique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v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al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ues</a:t>
            </a:r>
            <a:r>
              <a:rPr sz="11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1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50566" y="5028057"/>
            <a:ext cx="1273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0" dirty="0">
                <a:solidFill>
                  <a:srgbClr val="404040"/>
                </a:solidFill>
                <a:latin typeface="Tahoma"/>
                <a:cs typeface="Tahoma"/>
              </a:rPr>
              <a:t>np.sqr</a:t>
            </a:r>
            <a:r>
              <a:rPr sz="1600" b="1" spc="-9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600" b="1" spc="-185" dirty="0">
                <a:solidFill>
                  <a:srgbClr val="404040"/>
                </a:solidFill>
                <a:latin typeface="Tahoma"/>
                <a:cs typeface="Tahoma"/>
              </a:rPr>
              <a:t>(a</a:t>
            </a:r>
            <a:r>
              <a:rPr sz="1600" b="1" spc="-4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600" b="1" spc="-5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600" b="1" spc="-150" dirty="0">
                <a:solidFill>
                  <a:srgbClr val="404040"/>
                </a:solidFill>
                <a:latin typeface="Tahoma"/>
                <a:cs typeface="Tahoma"/>
              </a:rPr>
              <a:t>ay)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1127" y="5065852"/>
            <a:ext cx="268668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i="1" spc="-1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100" i="1" spc="-105" dirty="0">
                <a:solidFill>
                  <a:srgbClr val="252525"/>
                </a:solidFill>
                <a:latin typeface="Trebuchet MS"/>
                <a:cs typeface="Trebuchet MS"/>
              </a:rPr>
              <a:t>et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ur</a:t>
            </a:r>
            <a:r>
              <a:rPr sz="1100" i="1" spc="-70" dirty="0">
                <a:solidFill>
                  <a:srgbClr val="252525"/>
                </a:solidFill>
                <a:latin typeface="Trebuchet MS"/>
                <a:cs typeface="Trebuchet MS"/>
              </a:rPr>
              <a:t>n</a:t>
            </a:r>
            <a:r>
              <a:rPr sz="1100" i="1" spc="-20" dirty="0">
                <a:solidFill>
                  <a:srgbClr val="252525"/>
                </a:solidFill>
                <a:latin typeface="Trebuchet MS"/>
                <a:cs typeface="Trebuchet MS"/>
              </a:rPr>
              <a:t>s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10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h</a:t>
            </a:r>
            <a:r>
              <a:rPr sz="1100" i="1" spc="-10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20" dirty="0">
                <a:solidFill>
                  <a:srgbClr val="252525"/>
                </a:solidFill>
                <a:latin typeface="Trebuchet MS"/>
                <a:cs typeface="Trebuchet MS"/>
              </a:rPr>
              <a:t>s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q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u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are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100" i="1" spc="-85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100" i="1" spc="-100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50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f </a:t>
            </a:r>
            <a:r>
              <a:rPr sz="1100" i="1" spc="-105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ach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v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alue</a:t>
            </a:r>
            <a:r>
              <a:rPr sz="11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r>
              <a:rPr sz="11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arr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100" i="1" spc="-45" dirty="0">
                <a:solidFill>
                  <a:srgbClr val="252525"/>
                </a:solidFill>
                <a:latin typeface="Trebuchet MS"/>
                <a:cs typeface="Trebuchet MS"/>
              </a:rPr>
              <a:t>y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14621" y="257378"/>
            <a:ext cx="37636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ARRAY</a:t>
            </a:r>
            <a:r>
              <a:rPr spc="-409" dirty="0"/>
              <a:t> </a:t>
            </a:r>
            <a:r>
              <a:rPr spc="140" dirty="0"/>
              <a:t>FUNCTIONS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12" name="object 12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17" name="object 17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20" name="object 20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691764" y="1341196"/>
            <a:ext cx="83737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also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Tahoma"/>
                <a:cs typeface="Tahoma"/>
              </a:rPr>
              <a:t>return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20" dirty="0">
                <a:solidFill>
                  <a:srgbClr val="404040"/>
                </a:solidFill>
                <a:latin typeface="Tahoma"/>
                <a:cs typeface="Tahoma"/>
              </a:rPr>
              <a:t>unique</a:t>
            </a:r>
            <a:r>
              <a:rPr sz="2000" b="1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Tahoma"/>
                <a:cs typeface="Tahoma"/>
              </a:rPr>
              <a:t>list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values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or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25" dirty="0">
                <a:solidFill>
                  <a:srgbClr val="404040"/>
                </a:solidFill>
                <a:latin typeface="Tahoma"/>
                <a:cs typeface="Tahoma"/>
              </a:rPr>
              <a:t>square</a:t>
            </a:r>
            <a:r>
              <a:rPr sz="2000" b="1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404040"/>
                </a:solidFill>
                <a:latin typeface="Tahoma"/>
                <a:cs typeface="Tahoma"/>
              </a:rPr>
              <a:t>root</a:t>
            </a:r>
            <a:r>
              <a:rPr sz="2000" b="1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each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number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616707" y="3345179"/>
            <a:ext cx="8906510" cy="0"/>
          </a:xfrm>
          <a:custGeom>
            <a:avLst/>
            <a:gdLst/>
            <a:ahLst/>
            <a:cxnLst/>
            <a:rect l="l" t="t" r="r" b="b"/>
            <a:pathLst>
              <a:path w="8906510">
                <a:moveTo>
                  <a:pt x="8906256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74691" y="2119883"/>
            <a:ext cx="4590288" cy="1068324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2678948" y="4000500"/>
            <a:ext cx="8277225" cy="765175"/>
            <a:chOff x="2678948" y="4000500"/>
            <a:chExt cx="8277225" cy="765175"/>
          </a:xfrm>
        </p:grpSpPr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78948" y="4000500"/>
              <a:ext cx="8054583" cy="75895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35055" y="4000500"/>
              <a:ext cx="220725" cy="765048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2691140" y="5363208"/>
            <a:ext cx="8277225" cy="990600"/>
            <a:chOff x="2691140" y="5363208"/>
            <a:chExt cx="8277225" cy="990600"/>
          </a:xfrm>
        </p:grpSpPr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91140" y="5363208"/>
              <a:ext cx="8054583" cy="99034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45723" y="5375375"/>
              <a:ext cx="222250" cy="7018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2261" y="257378"/>
            <a:ext cx="342772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85" dirty="0"/>
              <a:t>SORTING</a:t>
            </a:r>
            <a:r>
              <a:rPr spc="-400" dirty="0"/>
              <a:t> </a:t>
            </a:r>
            <a:r>
              <a:rPr spc="125" dirty="0"/>
              <a:t>ARRAYS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341196"/>
            <a:ext cx="5713095" cy="728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sort()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method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will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90" dirty="0">
                <a:solidFill>
                  <a:srgbClr val="404040"/>
                </a:solidFill>
                <a:latin typeface="Tahoma"/>
                <a:cs typeface="Tahoma"/>
              </a:rPr>
              <a:t>sort</a:t>
            </a:r>
            <a:r>
              <a:rPr sz="2000" b="1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b="1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place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5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Use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axis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argument</a:t>
            </a:r>
            <a:r>
              <a:rPr sz="16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specify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404040"/>
                </a:solidFill>
                <a:latin typeface="Tahoma"/>
                <a:cs typeface="Tahoma"/>
              </a:rPr>
              <a:t>sort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by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57955" y="4774565"/>
            <a:ext cx="4014470" cy="1263650"/>
            <a:chOff x="3457955" y="4774565"/>
            <a:chExt cx="4014470" cy="12636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7955" y="4796028"/>
              <a:ext cx="3870960" cy="12420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360920" y="4777740"/>
              <a:ext cx="108585" cy="1249680"/>
            </a:xfrm>
            <a:custGeom>
              <a:avLst/>
              <a:gdLst/>
              <a:ahLst/>
              <a:cxnLst/>
              <a:rect l="l" t="t" r="r" b="b"/>
              <a:pathLst>
                <a:path w="108584" h="1249679">
                  <a:moveTo>
                    <a:pt x="0" y="1249680"/>
                  </a:moveTo>
                  <a:lnTo>
                    <a:pt x="21044" y="1245783"/>
                  </a:lnTo>
                  <a:lnTo>
                    <a:pt x="38242" y="1235155"/>
                  </a:lnTo>
                  <a:lnTo>
                    <a:pt x="49845" y="1219392"/>
                  </a:lnTo>
                  <a:lnTo>
                    <a:pt x="54101" y="1200086"/>
                  </a:lnTo>
                  <a:lnTo>
                    <a:pt x="54101" y="293243"/>
                  </a:lnTo>
                  <a:lnTo>
                    <a:pt x="58358" y="273984"/>
                  </a:lnTo>
                  <a:lnTo>
                    <a:pt x="69961" y="258238"/>
                  </a:lnTo>
                  <a:lnTo>
                    <a:pt x="87159" y="247612"/>
                  </a:lnTo>
                  <a:lnTo>
                    <a:pt x="108203" y="243712"/>
                  </a:lnTo>
                  <a:lnTo>
                    <a:pt x="87159" y="239811"/>
                  </a:lnTo>
                  <a:lnTo>
                    <a:pt x="69961" y="229171"/>
                  </a:lnTo>
                  <a:lnTo>
                    <a:pt x="58358" y="213387"/>
                  </a:lnTo>
                  <a:lnTo>
                    <a:pt x="54101" y="194056"/>
                  </a:lnTo>
                  <a:lnTo>
                    <a:pt x="54101" y="49530"/>
                  </a:lnTo>
                  <a:lnTo>
                    <a:pt x="49845" y="30271"/>
                  </a:lnTo>
                  <a:lnTo>
                    <a:pt x="38242" y="14525"/>
                  </a:lnTo>
                  <a:lnTo>
                    <a:pt x="21044" y="3899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1191" y="2442972"/>
            <a:ext cx="3919728" cy="90677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476244" y="3401440"/>
            <a:ext cx="3996054" cy="1292860"/>
            <a:chOff x="3476244" y="3401440"/>
            <a:chExt cx="3996054" cy="129286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76244" y="3418331"/>
              <a:ext cx="3884676" cy="127558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360920" y="3404615"/>
              <a:ext cx="108585" cy="1249680"/>
            </a:xfrm>
            <a:custGeom>
              <a:avLst/>
              <a:gdLst/>
              <a:ahLst/>
              <a:cxnLst/>
              <a:rect l="l" t="t" r="r" b="b"/>
              <a:pathLst>
                <a:path w="108584" h="1249679">
                  <a:moveTo>
                    <a:pt x="0" y="1249680"/>
                  </a:moveTo>
                  <a:lnTo>
                    <a:pt x="21044" y="1245778"/>
                  </a:lnTo>
                  <a:lnTo>
                    <a:pt x="38242" y="1235138"/>
                  </a:lnTo>
                  <a:lnTo>
                    <a:pt x="49845" y="1219354"/>
                  </a:lnTo>
                  <a:lnTo>
                    <a:pt x="54101" y="1200023"/>
                  </a:lnTo>
                  <a:lnTo>
                    <a:pt x="54101" y="322834"/>
                  </a:lnTo>
                  <a:lnTo>
                    <a:pt x="58358" y="303575"/>
                  </a:lnTo>
                  <a:lnTo>
                    <a:pt x="69961" y="287829"/>
                  </a:lnTo>
                  <a:lnTo>
                    <a:pt x="87159" y="277203"/>
                  </a:lnTo>
                  <a:lnTo>
                    <a:pt x="108203" y="273304"/>
                  </a:lnTo>
                  <a:lnTo>
                    <a:pt x="87159" y="269402"/>
                  </a:lnTo>
                  <a:lnTo>
                    <a:pt x="69961" y="258762"/>
                  </a:lnTo>
                  <a:lnTo>
                    <a:pt x="58358" y="242978"/>
                  </a:lnTo>
                  <a:lnTo>
                    <a:pt x="54101" y="223647"/>
                  </a:lnTo>
                  <a:lnTo>
                    <a:pt x="54101" y="49530"/>
                  </a:lnTo>
                  <a:lnTo>
                    <a:pt x="49845" y="30271"/>
                  </a:lnTo>
                  <a:lnTo>
                    <a:pt x="38242" y="14525"/>
                  </a:lnTo>
                  <a:lnTo>
                    <a:pt x="21044" y="3899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549388" y="3454095"/>
            <a:ext cx="20808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axi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=1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by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de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au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60" dirty="0">
                <a:solidFill>
                  <a:srgbClr val="404040"/>
                </a:solidFill>
                <a:latin typeface="Trebuchet MS"/>
                <a:cs typeface="Trebuchet MS"/>
              </a:rPr>
              <a:t>t,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w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ich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30" dirty="0">
                <a:solidFill>
                  <a:srgbClr val="404040"/>
                </a:solidFill>
                <a:latin typeface="Trebuchet MS"/>
                <a:cs typeface="Trebuchet MS"/>
              </a:rPr>
              <a:t>a 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w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-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di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ens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ional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ow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by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ow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49388" y="4879975"/>
            <a:ext cx="1652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axi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=0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wi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l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by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um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ns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18" name="object 18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23" name="object 23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26" name="object 26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30440" y="4102608"/>
            <a:ext cx="2603500" cy="690880"/>
            <a:chOff x="7330440" y="4102608"/>
            <a:chExt cx="2603500" cy="690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0440" y="4102608"/>
              <a:ext cx="2602992" cy="6903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1400" y="4207764"/>
              <a:ext cx="2337816" cy="2438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5680" y="4546092"/>
              <a:ext cx="278892" cy="24231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5464" y="257378"/>
            <a:ext cx="85598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50" dirty="0">
                <a:latin typeface="Tahoma"/>
                <a:cs typeface="Tahoma"/>
              </a:rPr>
              <a:t>ASSIGNMENT</a:t>
            </a:r>
            <a:r>
              <a:rPr spc="-150" dirty="0"/>
              <a:t>:</a:t>
            </a:r>
            <a:r>
              <a:rPr spc="-420" dirty="0"/>
              <a:t> </a:t>
            </a:r>
            <a:r>
              <a:rPr spc="85" dirty="0"/>
              <a:t>SORTING</a:t>
            </a:r>
            <a:r>
              <a:rPr spc="-400" dirty="0"/>
              <a:t> </a:t>
            </a:r>
            <a:r>
              <a:rPr spc="260" dirty="0"/>
              <a:t>AND</a:t>
            </a:r>
            <a:r>
              <a:rPr spc="-400" dirty="0"/>
              <a:t> </a:t>
            </a:r>
            <a:r>
              <a:rPr spc="145" dirty="0"/>
              <a:t>AGGREGATING</a:t>
            </a: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133968" y="1463420"/>
            <a:ext cx="16986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Resu</a:t>
            </a:r>
            <a:r>
              <a:rPr sz="20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20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b="1" i="1" spc="-135" dirty="0">
                <a:solidFill>
                  <a:srgbClr val="404040"/>
                </a:solidFill>
                <a:latin typeface="Trebuchet MS"/>
                <a:cs typeface="Trebuchet MS"/>
              </a:rPr>
              <a:t>review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422148" y="1510283"/>
            <a:ext cx="5564505" cy="5146675"/>
            <a:chOff x="422148" y="1510283"/>
            <a:chExt cx="5564505" cy="514667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690" y="1537707"/>
              <a:ext cx="5404195" cy="510084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5156" y="6141719"/>
              <a:ext cx="1818131" cy="3474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8695" y="1786127"/>
              <a:ext cx="653795" cy="5273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2148" y="1510283"/>
              <a:ext cx="5564124" cy="51465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7680" y="1537715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19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2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2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8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3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Pro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du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cts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21" name="object 21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82880" algn="just">
              <a:lnSpc>
                <a:spcPct val="100000"/>
              </a:lnSpc>
              <a:spcBef>
                <a:spcPts val="1010"/>
              </a:spcBef>
            </a:pPr>
            <a:r>
              <a:rPr sz="1400" spc="10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ey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there,</a:t>
            </a:r>
            <a:endParaRPr sz="1400">
              <a:latin typeface="Tahoma"/>
              <a:cs typeface="Tahoma"/>
            </a:endParaRPr>
          </a:p>
          <a:p>
            <a:pPr marL="182880" marR="577850" algn="just">
              <a:lnSpc>
                <a:spcPct val="100000"/>
              </a:lnSpc>
              <a:spcBef>
                <a:spcPts val="1200"/>
              </a:spcBef>
            </a:pP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ha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all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ur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ha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.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kn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we’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with 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small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sample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sizes,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but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we’re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proving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that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analysis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be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do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Pyth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n!</a:t>
            </a:r>
            <a:endParaRPr sz="1400">
              <a:latin typeface="Tahoma"/>
              <a:cs typeface="Tahoma"/>
            </a:endParaRPr>
          </a:p>
          <a:p>
            <a:pPr marL="182880" marR="278130">
              <a:lnSpc>
                <a:spcPct val="100000"/>
              </a:lnSpc>
              <a:spcBef>
                <a:spcPts val="1200"/>
              </a:spcBef>
            </a:pP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calculate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mean,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min,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80" dirty="0">
                <a:solidFill>
                  <a:srgbClr val="404040"/>
                </a:solidFill>
                <a:latin typeface="Tahoma"/>
                <a:cs typeface="Tahoma"/>
              </a:rPr>
              <a:t>max,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median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3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most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expensive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product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prices?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Sorting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first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should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help!</a:t>
            </a:r>
            <a:endParaRPr sz="1400">
              <a:latin typeface="Tahoma"/>
              <a:cs typeface="Tahoma"/>
            </a:endParaRPr>
          </a:p>
          <a:p>
            <a:pPr marL="182880" marR="558165">
              <a:lnSpc>
                <a:spcPct val="171500"/>
              </a:lnSpc>
            </a:pP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Then,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calculate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number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unique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price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tiers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have.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81249" y="2558795"/>
            <a:ext cx="2718298" cy="920245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410450" y="2241880"/>
            <a:ext cx="14427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45" dirty="0">
                <a:solidFill>
                  <a:srgbClr val="404040"/>
                </a:solidFill>
                <a:latin typeface="Trebuchet MS"/>
                <a:cs typeface="Trebuchet MS"/>
              </a:rPr>
              <a:t>Top</a:t>
            </a:r>
            <a:r>
              <a:rPr sz="1600" b="1" i="1" spc="-1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5" dirty="0">
                <a:solidFill>
                  <a:srgbClr val="404040"/>
                </a:solidFill>
                <a:latin typeface="Trebuchet MS"/>
                <a:cs typeface="Trebuchet MS"/>
              </a:rPr>
              <a:t>3</a:t>
            </a:r>
            <a:r>
              <a:rPr sz="1600" b="1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6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b="1" i="1" spc="-130" dirty="0">
                <a:solidFill>
                  <a:srgbClr val="404040"/>
                </a:solidFill>
                <a:latin typeface="Trebuchet MS"/>
                <a:cs typeface="Trebuchet MS"/>
              </a:rPr>
              <a:t>ce</a:t>
            </a:r>
            <a:r>
              <a:rPr sz="16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Sta</a:t>
            </a:r>
            <a:r>
              <a:rPr sz="16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6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70736" y="1831371"/>
            <a:ext cx="3832860" cy="455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8735">
              <a:lnSpc>
                <a:spcPts val="1664"/>
              </a:lnSpc>
            </a:pPr>
            <a:r>
              <a:rPr sz="1400" b="1" spc="-30" dirty="0">
                <a:latin typeface="Tahoma"/>
                <a:cs typeface="Tahoma"/>
              </a:rPr>
              <a:t>N</a:t>
            </a:r>
            <a:r>
              <a:rPr sz="1400" b="1" spc="-15" dirty="0">
                <a:latin typeface="Tahoma"/>
                <a:cs typeface="Tahoma"/>
              </a:rPr>
              <a:t>EW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70" dirty="0">
                <a:latin typeface="Tahoma"/>
                <a:cs typeface="Tahoma"/>
              </a:rPr>
              <a:t>MESS</a:t>
            </a:r>
            <a:r>
              <a:rPr sz="1400" b="1" spc="-20" dirty="0"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308735">
              <a:lnSpc>
                <a:spcPct val="100000"/>
              </a:lnSpc>
              <a:spcBef>
                <a:spcPts val="350"/>
              </a:spcBef>
            </a:pPr>
            <a:r>
              <a:rPr sz="1200" i="1" dirty="0">
                <a:latin typeface="Trebuchet MS"/>
                <a:cs typeface="Trebuchet MS"/>
              </a:rPr>
              <a:t>May</a:t>
            </a:r>
            <a:r>
              <a:rPr sz="1200" i="1" spc="-140" dirty="0">
                <a:latin typeface="Trebuchet MS"/>
                <a:cs typeface="Trebuchet MS"/>
              </a:rPr>
              <a:t> 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-204" dirty="0">
                <a:latin typeface="Trebuchet MS"/>
                <a:cs typeface="Trebuchet MS"/>
              </a:rPr>
              <a:t>,</a:t>
            </a:r>
            <a:r>
              <a:rPr sz="1200" i="1" spc="-120" dirty="0">
                <a:latin typeface="Trebuchet MS"/>
                <a:cs typeface="Trebuchet MS"/>
              </a:rPr>
              <a:t> </a:t>
            </a:r>
            <a:r>
              <a:rPr sz="1200" i="1" spc="65" dirty="0">
                <a:latin typeface="Trebuchet MS"/>
                <a:cs typeface="Trebuchet MS"/>
              </a:rPr>
              <a:t>20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65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70" dirty="0">
                <a:latin typeface="Tahoma"/>
                <a:cs typeface="Tahoma"/>
              </a:rPr>
              <a:t>o</a:t>
            </a:r>
            <a:r>
              <a:rPr sz="1400" b="1" spc="-110" dirty="0">
                <a:latin typeface="Tahoma"/>
                <a:cs typeface="Tahoma"/>
              </a:rPr>
              <a:t>ss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85" dirty="0">
                <a:latin typeface="Tahoma"/>
                <a:cs typeface="Tahoma"/>
              </a:rPr>
              <a:t>e</a:t>
            </a:r>
            <a:r>
              <a:rPr sz="1400" b="1" spc="-60" dirty="0">
                <a:latin typeface="Tahoma"/>
                <a:cs typeface="Tahoma"/>
              </a:rPr>
              <a:t>t</a:t>
            </a:r>
            <a:r>
              <a:rPr sz="1400" b="1" spc="-95" dirty="0">
                <a:latin typeface="Tahoma"/>
                <a:cs typeface="Tahoma"/>
              </a:rPr>
              <a:t>a</a:t>
            </a:r>
            <a:r>
              <a:rPr sz="1400" b="1" spc="-45" dirty="0">
                <a:latin typeface="Tahoma"/>
                <a:cs typeface="Tahoma"/>
              </a:rPr>
              <a:t>il</a:t>
            </a:r>
            <a:r>
              <a:rPr sz="1400" b="1" spc="-160" dirty="0"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  <a:spcBef>
                <a:spcPts val="610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xi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Sl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ic</a:t>
            </a:r>
            <a:r>
              <a:rPr sz="1400" b="1" spc="-5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10450" y="3821379"/>
            <a:ext cx="15551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Uniq</a:t>
            </a:r>
            <a:r>
              <a:rPr sz="1600" b="1" i="1" spc="-8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600" b="1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6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6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b="1" i="1" spc="-130" dirty="0">
                <a:solidFill>
                  <a:srgbClr val="404040"/>
                </a:solidFill>
                <a:latin typeface="Trebuchet MS"/>
                <a:cs typeface="Trebuchet MS"/>
              </a:rPr>
              <a:t>ce</a:t>
            </a:r>
            <a:r>
              <a:rPr sz="16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55" dirty="0">
                <a:solidFill>
                  <a:srgbClr val="404040"/>
                </a:solidFill>
                <a:latin typeface="Trebuchet MS"/>
                <a:cs typeface="Trebuchet MS"/>
              </a:rPr>
              <a:t>Tie</a:t>
            </a:r>
            <a:r>
              <a:rPr sz="1600" b="1" i="1" spc="-14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7404" y="257378"/>
            <a:ext cx="79971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95" dirty="0">
                <a:latin typeface="Tahoma"/>
                <a:cs typeface="Tahoma"/>
              </a:rPr>
              <a:t>S</a:t>
            </a:r>
            <a:r>
              <a:rPr b="1" spc="-130" dirty="0">
                <a:latin typeface="Tahoma"/>
                <a:cs typeface="Tahoma"/>
              </a:rPr>
              <a:t>O</a:t>
            </a:r>
            <a:r>
              <a:rPr b="1" spc="-135" dirty="0">
                <a:latin typeface="Tahoma"/>
                <a:cs typeface="Tahoma"/>
              </a:rPr>
              <a:t>LUTI</a:t>
            </a:r>
            <a:r>
              <a:rPr b="1" spc="-190" dirty="0">
                <a:latin typeface="Tahoma"/>
                <a:cs typeface="Tahoma"/>
              </a:rPr>
              <a:t>O</a:t>
            </a:r>
            <a:r>
              <a:rPr b="1" spc="-40" dirty="0">
                <a:latin typeface="Tahoma"/>
                <a:cs typeface="Tahoma"/>
              </a:rPr>
              <a:t>N</a:t>
            </a:r>
            <a:r>
              <a:rPr spc="-325" dirty="0"/>
              <a:t>:</a:t>
            </a:r>
            <a:r>
              <a:rPr spc="-395" dirty="0"/>
              <a:t> </a:t>
            </a:r>
            <a:r>
              <a:rPr spc="85" dirty="0"/>
              <a:t>SORTING</a:t>
            </a:r>
            <a:r>
              <a:rPr spc="-409" dirty="0"/>
              <a:t> </a:t>
            </a:r>
            <a:r>
              <a:rPr spc="260" dirty="0"/>
              <a:t>AND</a:t>
            </a:r>
            <a:r>
              <a:rPr spc="-385" dirty="0"/>
              <a:t> </a:t>
            </a:r>
            <a:r>
              <a:rPr spc="170" dirty="0"/>
              <a:t>AGGRE</a:t>
            </a:r>
            <a:r>
              <a:rPr spc="175" dirty="0"/>
              <a:t>G</a:t>
            </a:r>
            <a:r>
              <a:rPr spc="114" dirty="0"/>
              <a:t>ATING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36077" y="1463420"/>
            <a:ext cx="1494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Sol</a:t>
            </a:r>
            <a:r>
              <a:rPr sz="20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20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2000" b="1" i="1" spc="-18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b="1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Code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81249" y="2558795"/>
            <a:ext cx="2718298" cy="92024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330440" y="4102608"/>
            <a:ext cx="2603500" cy="690880"/>
            <a:chOff x="7330440" y="4102608"/>
            <a:chExt cx="2603500" cy="69088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0440" y="4102608"/>
              <a:ext cx="2602992" cy="6903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5680" y="4546092"/>
              <a:ext cx="278892" cy="24231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410450" y="2241880"/>
            <a:ext cx="14427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45" dirty="0">
                <a:solidFill>
                  <a:srgbClr val="404040"/>
                </a:solidFill>
                <a:latin typeface="Trebuchet MS"/>
                <a:cs typeface="Trebuchet MS"/>
              </a:rPr>
              <a:t>Top</a:t>
            </a:r>
            <a:r>
              <a:rPr sz="1600" b="1" i="1" spc="-1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5" dirty="0">
                <a:solidFill>
                  <a:srgbClr val="404040"/>
                </a:solidFill>
                <a:latin typeface="Trebuchet MS"/>
                <a:cs typeface="Trebuchet MS"/>
              </a:rPr>
              <a:t>3</a:t>
            </a:r>
            <a:r>
              <a:rPr sz="1600" b="1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6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b="1" i="1" spc="-130" dirty="0">
                <a:solidFill>
                  <a:srgbClr val="404040"/>
                </a:solidFill>
                <a:latin typeface="Trebuchet MS"/>
                <a:cs typeface="Trebuchet MS"/>
              </a:rPr>
              <a:t>ce</a:t>
            </a:r>
            <a:r>
              <a:rPr sz="16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Sta</a:t>
            </a:r>
            <a:r>
              <a:rPr sz="16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6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10450" y="3821379"/>
            <a:ext cx="15551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Uniq</a:t>
            </a:r>
            <a:r>
              <a:rPr sz="1600" b="1" i="1" spc="-8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600" b="1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6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6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b="1" i="1" spc="-130" dirty="0">
                <a:solidFill>
                  <a:srgbClr val="404040"/>
                </a:solidFill>
                <a:latin typeface="Trebuchet MS"/>
                <a:cs typeface="Trebuchet MS"/>
              </a:rPr>
              <a:t>ce</a:t>
            </a:r>
            <a:r>
              <a:rPr sz="16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55" dirty="0">
                <a:solidFill>
                  <a:srgbClr val="404040"/>
                </a:solidFill>
                <a:latin typeface="Trebuchet MS"/>
                <a:cs typeface="Trebuchet MS"/>
              </a:rPr>
              <a:t>Tie</a:t>
            </a:r>
            <a:r>
              <a:rPr sz="1600" b="1" i="1" spc="-14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22148" y="1510283"/>
            <a:ext cx="5564505" cy="5146675"/>
            <a:chOff x="422148" y="1510283"/>
            <a:chExt cx="5564505" cy="514667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690" y="1537707"/>
              <a:ext cx="5404195" cy="510084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5156" y="6141719"/>
              <a:ext cx="1818131" cy="3474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8695" y="1786127"/>
              <a:ext cx="653795" cy="5273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2148" y="1510283"/>
              <a:ext cx="5564124" cy="514654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87680" y="1537715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19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2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2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8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3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Pro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du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cts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23" name="object 23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82880" algn="just">
              <a:lnSpc>
                <a:spcPct val="100000"/>
              </a:lnSpc>
              <a:spcBef>
                <a:spcPts val="1010"/>
              </a:spcBef>
            </a:pPr>
            <a:r>
              <a:rPr sz="1400" spc="10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ey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there,</a:t>
            </a:r>
            <a:endParaRPr sz="1400">
              <a:latin typeface="Tahoma"/>
              <a:cs typeface="Tahoma"/>
            </a:endParaRPr>
          </a:p>
          <a:p>
            <a:pPr marL="182880" marR="577850" algn="just">
              <a:lnSpc>
                <a:spcPct val="100000"/>
              </a:lnSpc>
              <a:spcBef>
                <a:spcPts val="1200"/>
              </a:spcBef>
            </a:pP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ha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all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ur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ha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.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kn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we’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with 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small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sample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sizes,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but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we’re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proving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that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analysis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be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do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Pyth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n!</a:t>
            </a:r>
            <a:endParaRPr sz="1400">
              <a:latin typeface="Tahoma"/>
              <a:cs typeface="Tahoma"/>
            </a:endParaRPr>
          </a:p>
          <a:p>
            <a:pPr marL="182880" marR="278130">
              <a:lnSpc>
                <a:spcPct val="100000"/>
              </a:lnSpc>
              <a:spcBef>
                <a:spcPts val="1200"/>
              </a:spcBef>
            </a:pP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calculate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mean,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min,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80" dirty="0">
                <a:solidFill>
                  <a:srgbClr val="404040"/>
                </a:solidFill>
                <a:latin typeface="Tahoma"/>
                <a:cs typeface="Tahoma"/>
              </a:rPr>
              <a:t>max,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median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3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most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expensive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product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prices?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Sorting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first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should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help!</a:t>
            </a:r>
            <a:endParaRPr sz="1400">
              <a:latin typeface="Tahoma"/>
              <a:cs typeface="Tahoma"/>
            </a:endParaRPr>
          </a:p>
          <a:p>
            <a:pPr marL="182880" marR="558165">
              <a:lnSpc>
                <a:spcPct val="171500"/>
              </a:lnSpc>
            </a:pP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Then,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calculate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number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unique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price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tiers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have.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70736" y="1831371"/>
            <a:ext cx="3832860" cy="455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8735">
              <a:lnSpc>
                <a:spcPts val="1664"/>
              </a:lnSpc>
            </a:pPr>
            <a:r>
              <a:rPr sz="1400" b="1" spc="-30" dirty="0">
                <a:latin typeface="Tahoma"/>
                <a:cs typeface="Tahoma"/>
              </a:rPr>
              <a:t>N</a:t>
            </a:r>
            <a:r>
              <a:rPr sz="1400" b="1" spc="-15" dirty="0">
                <a:latin typeface="Tahoma"/>
                <a:cs typeface="Tahoma"/>
              </a:rPr>
              <a:t>EW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70" dirty="0">
                <a:latin typeface="Tahoma"/>
                <a:cs typeface="Tahoma"/>
              </a:rPr>
              <a:t>MESS</a:t>
            </a:r>
            <a:r>
              <a:rPr sz="1400" b="1" spc="-20" dirty="0"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308735">
              <a:lnSpc>
                <a:spcPct val="100000"/>
              </a:lnSpc>
              <a:spcBef>
                <a:spcPts val="350"/>
              </a:spcBef>
            </a:pPr>
            <a:r>
              <a:rPr sz="1200" i="1" dirty="0">
                <a:latin typeface="Trebuchet MS"/>
                <a:cs typeface="Trebuchet MS"/>
              </a:rPr>
              <a:t>May</a:t>
            </a:r>
            <a:r>
              <a:rPr sz="1200" i="1" spc="-140" dirty="0">
                <a:latin typeface="Trebuchet MS"/>
                <a:cs typeface="Trebuchet MS"/>
              </a:rPr>
              <a:t> 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-204" dirty="0">
                <a:latin typeface="Trebuchet MS"/>
                <a:cs typeface="Trebuchet MS"/>
              </a:rPr>
              <a:t>,</a:t>
            </a:r>
            <a:r>
              <a:rPr sz="1200" i="1" spc="-120" dirty="0">
                <a:latin typeface="Trebuchet MS"/>
                <a:cs typeface="Trebuchet MS"/>
              </a:rPr>
              <a:t> </a:t>
            </a:r>
            <a:r>
              <a:rPr sz="1200" i="1" spc="65" dirty="0">
                <a:latin typeface="Trebuchet MS"/>
                <a:cs typeface="Trebuchet MS"/>
              </a:rPr>
              <a:t>20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65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70" dirty="0">
                <a:latin typeface="Tahoma"/>
                <a:cs typeface="Tahoma"/>
              </a:rPr>
              <a:t>o</a:t>
            </a:r>
            <a:r>
              <a:rPr sz="1400" b="1" spc="-110" dirty="0">
                <a:latin typeface="Tahoma"/>
                <a:cs typeface="Tahoma"/>
              </a:rPr>
              <a:t>ss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85" dirty="0">
                <a:latin typeface="Tahoma"/>
                <a:cs typeface="Tahoma"/>
              </a:rPr>
              <a:t>e</a:t>
            </a:r>
            <a:r>
              <a:rPr sz="1400" b="1" spc="-60" dirty="0">
                <a:latin typeface="Tahoma"/>
                <a:cs typeface="Tahoma"/>
              </a:rPr>
              <a:t>t</a:t>
            </a:r>
            <a:r>
              <a:rPr sz="1400" b="1" spc="-95" dirty="0">
                <a:latin typeface="Tahoma"/>
                <a:cs typeface="Tahoma"/>
              </a:rPr>
              <a:t>a</a:t>
            </a:r>
            <a:r>
              <a:rPr sz="1400" b="1" spc="-45" dirty="0">
                <a:latin typeface="Tahoma"/>
                <a:cs typeface="Tahoma"/>
              </a:rPr>
              <a:t>il</a:t>
            </a:r>
            <a:r>
              <a:rPr sz="1400" b="1" spc="-160" dirty="0"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  <a:spcBef>
                <a:spcPts val="610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xi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Sl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ic</a:t>
            </a:r>
            <a:r>
              <a:rPr sz="1400" b="1" spc="-5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12263" y="2288920"/>
            <a:ext cx="5849620" cy="3989070"/>
            <a:chOff x="2612263" y="2288920"/>
            <a:chExt cx="5849620" cy="39890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280" y="4335779"/>
              <a:ext cx="5713476" cy="2788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1274" y="4614672"/>
              <a:ext cx="5505841" cy="4312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61020" y="4558283"/>
              <a:ext cx="173735" cy="4876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0236" y="3832859"/>
              <a:ext cx="5676811" cy="533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2263" y="2292095"/>
              <a:ext cx="5733161" cy="15834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1280" y="5053583"/>
              <a:ext cx="5704243" cy="5151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348472" y="2292095"/>
              <a:ext cx="109855" cy="3982720"/>
            </a:xfrm>
            <a:custGeom>
              <a:avLst/>
              <a:gdLst/>
              <a:ahLst/>
              <a:cxnLst/>
              <a:rect l="l" t="t" r="r" b="b"/>
              <a:pathLst>
                <a:path w="109854" h="3982720">
                  <a:moveTo>
                    <a:pt x="0" y="894588"/>
                  </a:moveTo>
                  <a:lnTo>
                    <a:pt x="21377" y="890641"/>
                  </a:lnTo>
                  <a:lnTo>
                    <a:pt x="38814" y="879871"/>
                  </a:lnTo>
                  <a:lnTo>
                    <a:pt x="50559" y="863887"/>
                  </a:lnTo>
                  <a:lnTo>
                    <a:pt x="54863" y="844295"/>
                  </a:lnTo>
                  <a:lnTo>
                    <a:pt x="54863" y="359663"/>
                  </a:lnTo>
                  <a:lnTo>
                    <a:pt x="59168" y="340072"/>
                  </a:lnTo>
                  <a:lnTo>
                    <a:pt x="70913" y="324088"/>
                  </a:lnTo>
                  <a:lnTo>
                    <a:pt x="88350" y="313318"/>
                  </a:lnTo>
                  <a:lnTo>
                    <a:pt x="109727" y="309371"/>
                  </a:lnTo>
                  <a:lnTo>
                    <a:pt x="88350" y="305425"/>
                  </a:lnTo>
                  <a:lnTo>
                    <a:pt x="70913" y="294655"/>
                  </a:lnTo>
                  <a:lnTo>
                    <a:pt x="59168" y="278671"/>
                  </a:lnTo>
                  <a:lnTo>
                    <a:pt x="54863" y="259079"/>
                  </a:lnTo>
                  <a:lnTo>
                    <a:pt x="54863" y="50291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  <a:path w="109854" h="3982720">
                  <a:moveTo>
                    <a:pt x="0" y="1540764"/>
                  </a:moveTo>
                  <a:lnTo>
                    <a:pt x="21377" y="1536817"/>
                  </a:lnTo>
                  <a:lnTo>
                    <a:pt x="38814" y="1526047"/>
                  </a:lnTo>
                  <a:lnTo>
                    <a:pt x="50559" y="1510063"/>
                  </a:lnTo>
                  <a:lnTo>
                    <a:pt x="54863" y="1490471"/>
                  </a:lnTo>
                  <a:lnTo>
                    <a:pt x="54863" y="1359027"/>
                  </a:lnTo>
                  <a:lnTo>
                    <a:pt x="59168" y="1339435"/>
                  </a:lnTo>
                  <a:lnTo>
                    <a:pt x="70913" y="1323451"/>
                  </a:lnTo>
                  <a:lnTo>
                    <a:pt x="88350" y="1312681"/>
                  </a:lnTo>
                  <a:lnTo>
                    <a:pt x="109727" y="1308734"/>
                  </a:lnTo>
                  <a:lnTo>
                    <a:pt x="88350" y="1304788"/>
                  </a:lnTo>
                  <a:lnTo>
                    <a:pt x="70913" y="1294018"/>
                  </a:lnTo>
                  <a:lnTo>
                    <a:pt x="59168" y="1278034"/>
                  </a:lnTo>
                  <a:lnTo>
                    <a:pt x="54863" y="1258442"/>
                  </a:lnTo>
                  <a:lnTo>
                    <a:pt x="54863" y="1159764"/>
                  </a:lnTo>
                  <a:lnTo>
                    <a:pt x="50559" y="1140172"/>
                  </a:lnTo>
                  <a:lnTo>
                    <a:pt x="38814" y="1124188"/>
                  </a:lnTo>
                  <a:lnTo>
                    <a:pt x="21377" y="1113418"/>
                  </a:lnTo>
                  <a:lnTo>
                    <a:pt x="0" y="1109471"/>
                  </a:lnTo>
                </a:path>
                <a:path w="109854" h="3982720">
                  <a:moveTo>
                    <a:pt x="0" y="2750820"/>
                  </a:moveTo>
                  <a:lnTo>
                    <a:pt x="21377" y="2746873"/>
                  </a:lnTo>
                  <a:lnTo>
                    <a:pt x="38814" y="2736103"/>
                  </a:lnTo>
                  <a:lnTo>
                    <a:pt x="50559" y="2720119"/>
                  </a:lnTo>
                  <a:lnTo>
                    <a:pt x="54863" y="2700528"/>
                  </a:lnTo>
                  <a:lnTo>
                    <a:pt x="54863" y="2355215"/>
                  </a:lnTo>
                  <a:lnTo>
                    <a:pt x="59168" y="2335676"/>
                  </a:lnTo>
                  <a:lnTo>
                    <a:pt x="70913" y="2319686"/>
                  </a:lnTo>
                  <a:lnTo>
                    <a:pt x="88350" y="2308887"/>
                  </a:lnTo>
                  <a:lnTo>
                    <a:pt x="109727" y="2304922"/>
                  </a:lnTo>
                  <a:lnTo>
                    <a:pt x="88350" y="2300976"/>
                  </a:lnTo>
                  <a:lnTo>
                    <a:pt x="70913" y="2290206"/>
                  </a:lnTo>
                  <a:lnTo>
                    <a:pt x="59168" y="2274222"/>
                  </a:lnTo>
                  <a:lnTo>
                    <a:pt x="54863" y="2254630"/>
                  </a:lnTo>
                  <a:lnTo>
                    <a:pt x="54863" y="1597152"/>
                  </a:lnTo>
                  <a:lnTo>
                    <a:pt x="50559" y="1577560"/>
                  </a:lnTo>
                  <a:lnTo>
                    <a:pt x="38814" y="1561576"/>
                  </a:lnTo>
                  <a:lnTo>
                    <a:pt x="21377" y="1550806"/>
                  </a:lnTo>
                  <a:lnTo>
                    <a:pt x="0" y="1546859"/>
                  </a:lnTo>
                </a:path>
                <a:path w="109854" h="3982720">
                  <a:moveTo>
                    <a:pt x="0" y="3982212"/>
                  </a:moveTo>
                  <a:lnTo>
                    <a:pt x="21377" y="3978259"/>
                  </a:lnTo>
                  <a:lnTo>
                    <a:pt x="38814" y="3967481"/>
                  </a:lnTo>
                  <a:lnTo>
                    <a:pt x="50559" y="3951495"/>
                  </a:lnTo>
                  <a:lnTo>
                    <a:pt x="54863" y="3931919"/>
                  </a:lnTo>
                  <a:lnTo>
                    <a:pt x="54863" y="3457028"/>
                  </a:lnTo>
                  <a:lnTo>
                    <a:pt x="59168" y="3437453"/>
                  </a:lnTo>
                  <a:lnTo>
                    <a:pt x="70913" y="3421467"/>
                  </a:lnTo>
                  <a:lnTo>
                    <a:pt x="88350" y="3410689"/>
                  </a:lnTo>
                  <a:lnTo>
                    <a:pt x="109727" y="3406736"/>
                  </a:lnTo>
                  <a:lnTo>
                    <a:pt x="88350" y="3402784"/>
                  </a:lnTo>
                  <a:lnTo>
                    <a:pt x="70913" y="3392006"/>
                  </a:lnTo>
                  <a:lnTo>
                    <a:pt x="59168" y="3376020"/>
                  </a:lnTo>
                  <a:lnTo>
                    <a:pt x="54863" y="3356444"/>
                  </a:lnTo>
                  <a:lnTo>
                    <a:pt x="54863" y="2807208"/>
                  </a:lnTo>
                  <a:lnTo>
                    <a:pt x="50559" y="2787616"/>
                  </a:lnTo>
                  <a:lnTo>
                    <a:pt x="38814" y="2771632"/>
                  </a:lnTo>
                  <a:lnTo>
                    <a:pt x="21377" y="2760862"/>
                  </a:lnTo>
                  <a:lnTo>
                    <a:pt x="0" y="2756916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1020" y="4611623"/>
              <a:ext cx="173735" cy="4312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38044" y="5585460"/>
              <a:ext cx="5686044" cy="2621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38044" y="5824727"/>
              <a:ext cx="5686044" cy="449580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446270" y="257378"/>
            <a:ext cx="32994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25" dirty="0"/>
              <a:t>VECTORIZATION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691764" y="1341196"/>
            <a:ext cx="855789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80" dirty="0">
                <a:solidFill>
                  <a:srgbClr val="404040"/>
                </a:solidFill>
                <a:latin typeface="Tahoma"/>
                <a:cs typeface="Tahoma"/>
              </a:rPr>
              <a:t>Vectorization</a:t>
            </a:r>
            <a:r>
              <a:rPr sz="2000" b="1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process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pushing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optimized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1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60" dirty="0">
                <a:solidFill>
                  <a:srgbClr val="404040"/>
                </a:solidFill>
                <a:latin typeface="Tahoma"/>
                <a:cs typeface="Tahoma"/>
              </a:rPr>
              <a:t>code,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which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easier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more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efficient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writing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loops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37575" y="2481198"/>
            <a:ext cx="2470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Function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that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multiplies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two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Python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lists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37575" y="3483355"/>
            <a:ext cx="2675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ction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at</a:t>
            </a:r>
            <a:r>
              <a:rPr sz="1200" i="1" spc="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ie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two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um</a:t>
            </a: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9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rr</a:t>
            </a:r>
            <a:r>
              <a:rPr sz="1200" b="1" i="1" spc="-9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200" b="1" i="1" spc="-8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37575" y="4491608"/>
            <a:ext cx="21907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Ge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ner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ating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ying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two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38327" y="5489447"/>
            <a:ext cx="1463040" cy="548640"/>
            <a:chOff x="338327" y="5489447"/>
            <a:chExt cx="1463040" cy="548640"/>
          </a:xfrm>
        </p:grpSpPr>
        <p:sp>
          <p:nvSpPr>
            <p:cNvPr id="23" name="object 23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248411" y="1840992"/>
            <a:ext cx="1643380" cy="3556000"/>
            <a:chOff x="248411" y="1840992"/>
            <a:chExt cx="1643380" cy="3556000"/>
          </a:xfrm>
        </p:grpSpPr>
        <p:sp>
          <p:nvSpPr>
            <p:cNvPr id="27" name="object 27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48411" y="1840992"/>
              <a:ext cx="1643380" cy="3556000"/>
            </a:xfrm>
            <a:custGeom>
              <a:avLst/>
              <a:gdLst/>
              <a:ahLst/>
              <a:cxnLst/>
              <a:rect l="l" t="t" r="r" b="b"/>
              <a:pathLst>
                <a:path w="1643380" h="3556000">
                  <a:moveTo>
                    <a:pt x="1642872" y="0"/>
                  </a:moveTo>
                  <a:lnTo>
                    <a:pt x="0" y="0"/>
                  </a:lnTo>
                  <a:lnTo>
                    <a:pt x="0" y="3555491"/>
                  </a:lnTo>
                  <a:lnTo>
                    <a:pt x="1642872" y="3555491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537575" y="5589676"/>
            <a:ext cx="2324735" cy="46735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200" i="1" spc="35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nv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ng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ying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two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ays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200" b="1" i="1" spc="-10" dirty="0">
                <a:solidFill>
                  <a:srgbClr val="404040"/>
                </a:solidFill>
                <a:latin typeface="Trebuchet MS"/>
                <a:cs typeface="Trebuchet MS"/>
              </a:rPr>
              <a:t>~86</a:t>
            </a:r>
            <a:r>
              <a:rPr sz="12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 t</a:t>
            </a:r>
            <a:r>
              <a:rPr sz="1200" b="1" i="1" spc="-80" dirty="0">
                <a:solidFill>
                  <a:srgbClr val="404040"/>
                </a:solidFill>
                <a:latin typeface="Trebuchet MS"/>
                <a:cs typeface="Trebuchet MS"/>
              </a:rPr>
              <a:t>imes</a:t>
            </a:r>
            <a:r>
              <a:rPr sz="12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fa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b="1" i="1" spc="-40" dirty="0">
                <a:solidFill>
                  <a:srgbClr val="404040"/>
                </a:solidFill>
                <a:latin typeface="Trebuchet MS"/>
                <a:cs typeface="Trebuchet MS"/>
              </a:rPr>
              <a:t>!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6270" y="257378"/>
            <a:ext cx="32994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25" dirty="0"/>
              <a:t>VECTORIZATION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8531289" y="2180670"/>
            <a:ext cx="3284854" cy="1390650"/>
            <a:chOff x="8531289" y="2180670"/>
            <a:chExt cx="3284854" cy="13906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1289" y="2180670"/>
              <a:ext cx="3284344" cy="139017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69451" y="2180844"/>
              <a:ext cx="3213100" cy="1309370"/>
            </a:xfrm>
            <a:custGeom>
              <a:avLst/>
              <a:gdLst/>
              <a:ahLst/>
              <a:cxnLst/>
              <a:rect l="l" t="t" r="r" b="b"/>
              <a:pathLst>
                <a:path w="3213100" h="1309370">
                  <a:moveTo>
                    <a:pt x="3212592" y="0"/>
                  </a:moveTo>
                  <a:lnTo>
                    <a:pt x="259715" y="0"/>
                  </a:lnTo>
                  <a:lnTo>
                    <a:pt x="213011" y="4181"/>
                  </a:lnTo>
                  <a:lnTo>
                    <a:pt x="169062" y="16239"/>
                  </a:lnTo>
                  <a:lnTo>
                    <a:pt x="128599" y="35442"/>
                  </a:lnTo>
                  <a:lnTo>
                    <a:pt x="92353" y="61057"/>
                  </a:lnTo>
                  <a:lnTo>
                    <a:pt x="61057" y="92353"/>
                  </a:lnTo>
                  <a:lnTo>
                    <a:pt x="35442" y="128599"/>
                  </a:lnTo>
                  <a:lnTo>
                    <a:pt x="16239" y="169062"/>
                  </a:lnTo>
                  <a:lnTo>
                    <a:pt x="4181" y="213011"/>
                  </a:lnTo>
                  <a:lnTo>
                    <a:pt x="0" y="259714"/>
                  </a:lnTo>
                  <a:lnTo>
                    <a:pt x="0" y="1309115"/>
                  </a:lnTo>
                  <a:lnTo>
                    <a:pt x="2952877" y="1309115"/>
                  </a:lnTo>
                  <a:lnTo>
                    <a:pt x="2999580" y="1304934"/>
                  </a:lnTo>
                  <a:lnTo>
                    <a:pt x="3043529" y="1292876"/>
                  </a:lnTo>
                  <a:lnTo>
                    <a:pt x="3083992" y="1273673"/>
                  </a:lnTo>
                  <a:lnTo>
                    <a:pt x="3120238" y="1248058"/>
                  </a:lnTo>
                  <a:lnTo>
                    <a:pt x="3151534" y="1216762"/>
                  </a:lnTo>
                  <a:lnTo>
                    <a:pt x="3177149" y="1180516"/>
                  </a:lnTo>
                  <a:lnTo>
                    <a:pt x="3196352" y="1140053"/>
                  </a:lnTo>
                  <a:lnTo>
                    <a:pt x="3208410" y="1096104"/>
                  </a:lnTo>
                  <a:lnTo>
                    <a:pt x="3212592" y="1049401"/>
                  </a:lnTo>
                  <a:lnTo>
                    <a:pt x="32125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91764" y="1341196"/>
            <a:ext cx="8877935" cy="1963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80" dirty="0">
                <a:solidFill>
                  <a:srgbClr val="404040"/>
                </a:solidFill>
                <a:latin typeface="Tahoma"/>
                <a:cs typeface="Tahoma"/>
              </a:rPr>
              <a:t>Vectorization</a:t>
            </a:r>
            <a:r>
              <a:rPr sz="2000" b="1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process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pushing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r>
              <a:rPr sz="20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optimized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1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60" dirty="0">
                <a:solidFill>
                  <a:srgbClr val="404040"/>
                </a:solidFill>
                <a:latin typeface="Tahoma"/>
                <a:cs typeface="Tahoma"/>
              </a:rPr>
              <a:t>code,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which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easier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more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efficient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writing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loops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Tahoma"/>
              <a:cs typeface="Tahoma"/>
            </a:endParaRPr>
          </a:p>
          <a:p>
            <a:pPr marL="6609080" marR="5080">
              <a:lnSpc>
                <a:spcPct val="100000"/>
              </a:lnSpc>
            </a:pPr>
            <a:r>
              <a:rPr sz="1600" b="1" spc="-45" dirty="0">
                <a:solidFill>
                  <a:srgbClr val="404040"/>
                </a:solidFill>
                <a:latin typeface="Tahoma"/>
                <a:cs typeface="Tahoma"/>
              </a:rPr>
              <a:t>PRO</a:t>
            </a:r>
            <a:r>
              <a:rPr sz="1600" b="1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spc="-130" dirty="0">
                <a:solidFill>
                  <a:srgbClr val="404040"/>
                </a:solidFill>
                <a:latin typeface="Tahoma"/>
                <a:cs typeface="Tahoma"/>
              </a:rPr>
              <a:t>TIP:</a:t>
            </a:r>
            <a:r>
              <a:rPr sz="1600" b="1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Use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vecto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ize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d 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eneve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sible 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hen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ma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ip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ulating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dat</a:t>
            </a:r>
            <a:r>
              <a:rPr sz="1400" spc="-100" dirty="0">
                <a:solidFill>
                  <a:srgbClr val="404040"/>
                </a:solidFill>
                <a:latin typeface="Tahoma"/>
                <a:cs typeface="Tahoma"/>
              </a:rPr>
              <a:t>a,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and  av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id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iti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6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lo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87740" y="2449067"/>
            <a:ext cx="589788" cy="64007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612263" y="2292095"/>
            <a:ext cx="5849620" cy="3985895"/>
            <a:chOff x="2612263" y="2292095"/>
            <a:chExt cx="5849620" cy="398589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1280" y="4335779"/>
              <a:ext cx="5713476" cy="2788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1274" y="4614672"/>
              <a:ext cx="5505841" cy="4312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1020" y="4558283"/>
              <a:ext cx="173735" cy="4876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50236" y="3832859"/>
              <a:ext cx="5676811" cy="533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12263" y="2292095"/>
              <a:ext cx="5733161" cy="158343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1280" y="5053583"/>
              <a:ext cx="5704243" cy="51511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348472" y="5049011"/>
              <a:ext cx="109855" cy="1225550"/>
            </a:xfrm>
            <a:custGeom>
              <a:avLst/>
              <a:gdLst/>
              <a:ahLst/>
              <a:cxnLst/>
              <a:rect l="l" t="t" r="r" b="b"/>
              <a:pathLst>
                <a:path w="109854" h="1225550">
                  <a:moveTo>
                    <a:pt x="0" y="1225295"/>
                  </a:moveTo>
                  <a:lnTo>
                    <a:pt x="21377" y="1221343"/>
                  </a:lnTo>
                  <a:lnTo>
                    <a:pt x="38814" y="1210565"/>
                  </a:lnTo>
                  <a:lnTo>
                    <a:pt x="50559" y="1194579"/>
                  </a:lnTo>
                  <a:lnTo>
                    <a:pt x="54863" y="1175004"/>
                  </a:lnTo>
                  <a:lnTo>
                    <a:pt x="54863" y="700112"/>
                  </a:lnTo>
                  <a:lnTo>
                    <a:pt x="59168" y="680537"/>
                  </a:lnTo>
                  <a:lnTo>
                    <a:pt x="70913" y="664551"/>
                  </a:lnTo>
                  <a:lnTo>
                    <a:pt x="88350" y="653773"/>
                  </a:lnTo>
                  <a:lnTo>
                    <a:pt x="109727" y="649820"/>
                  </a:lnTo>
                  <a:lnTo>
                    <a:pt x="88350" y="645868"/>
                  </a:lnTo>
                  <a:lnTo>
                    <a:pt x="70913" y="635090"/>
                  </a:lnTo>
                  <a:lnTo>
                    <a:pt x="59168" y="619104"/>
                  </a:lnTo>
                  <a:lnTo>
                    <a:pt x="54863" y="599528"/>
                  </a:lnTo>
                  <a:lnTo>
                    <a:pt x="54863" y="50292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61020" y="4611623"/>
              <a:ext cx="173735" cy="43129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38044" y="5585460"/>
              <a:ext cx="5686044" cy="26212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38044" y="5824727"/>
              <a:ext cx="5686044" cy="449580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338327" y="5489447"/>
            <a:ext cx="1463040" cy="548640"/>
            <a:chOff x="338327" y="5489447"/>
            <a:chExt cx="1463040" cy="548640"/>
          </a:xfrm>
        </p:grpSpPr>
        <p:sp>
          <p:nvSpPr>
            <p:cNvPr id="24" name="object 24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248411" y="1840992"/>
            <a:ext cx="1643380" cy="3556000"/>
            <a:chOff x="248411" y="1840992"/>
            <a:chExt cx="1643380" cy="3556000"/>
          </a:xfrm>
        </p:grpSpPr>
        <p:sp>
          <p:nvSpPr>
            <p:cNvPr id="28" name="object 28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48411" y="1840992"/>
              <a:ext cx="1643380" cy="3556000"/>
            </a:xfrm>
            <a:custGeom>
              <a:avLst/>
              <a:gdLst/>
              <a:ahLst/>
              <a:cxnLst/>
              <a:rect l="l" t="t" r="r" b="b"/>
              <a:pathLst>
                <a:path w="1643380" h="3556000">
                  <a:moveTo>
                    <a:pt x="1642872" y="0"/>
                  </a:moveTo>
                  <a:lnTo>
                    <a:pt x="0" y="0"/>
                  </a:lnTo>
                  <a:lnTo>
                    <a:pt x="0" y="3555491"/>
                  </a:lnTo>
                  <a:lnTo>
                    <a:pt x="1642872" y="3555491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537575" y="5589676"/>
            <a:ext cx="2324735" cy="46735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200" i="1" spc="35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nv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ng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ying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two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ays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200" b="1" i="1" spc="-10" dirty="0">
                <a:solidFill>
                  <a:srgbClr val="404040"/>
                </a:solidFill>
                <a:latin typeface="Trebuchet MS"/>
                <a:cs typeface="Trebuchet MS"/>
              </a:rPr>
              <a:t>~86</a:t>
            </a:r>
            <a:r>
              <a:rPr sz="12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 t</a:t>
            </a:r>
            <a:r>
              <a:rPr sz="1200" b="1" i="1" spc="-80" dirty="0">
                <a:solidFill>
                  <a:srgbClr val="404040"/>
                </a:solidFill>
                <a:latin typeface="Trebuchet MS"/>
                <a:cs typeface="Trebuchet MS"/>
              </a:rPr>
              <a:t>imes</a:t>
            </a:r>
            <a:r>
              <a:rPr sz="12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fa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b="1" i="1" spc="-40" dirty="0">
                <a:solidFill>
                  <a:srgbClr val="404040"/>
                </a:solidFill>
                <a:latin typeface="Trebuchet MS"/>
                <a:cs typeface="Trebuchet MS"/>
              </a:rPr>
              <a:t>!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8690" y="257378"/>
            <a:ext cx="26771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/>
              <a:t>MEET</a:t>
            </a:r>
            <a:r>
              <a:rPr spc="-385" dirty="0"/>
              <a:t> </a:t>
            </a:r>
            <a:r>
              <a:rPr spc="275" dirty="0"/>
              <a:t>NUMPY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2747010"/>
            <a:ext cx="882650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an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open-source</a:t>
            </a:r>
            <a:r>
              <a:rPr sz="20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library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that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universal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standard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working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numerical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Python,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forms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foundation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other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libraries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like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Pandas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Pandas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DataFrames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are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built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on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leverage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functions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7463" y="4248911"/>
            <a:ext cx="5105901" cy="214096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691764" y="4281373"/>
            <a:ext cx="1736089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755">
              <a:lnSpc>
                <a:spcPct val="100000"/>
              </a:lnSpc>
              <a:spcBef>
                <a:spcPts val="100"/>
              </a:spcBef>
            </a:pP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Th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dices,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umn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ame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80" dirty="0">
                <a:solidFill>
                  <a:srgbClr val="404040"/>
                </a:solidFill>
                <a:latin typeface="Trebuchet MS"/>
                <a:cs typeface="Trebuchet MS"/>
              </a:rPr>
              <a:t>, 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um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ns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l 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tore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um</a:t>
            </a: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ays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just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adds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nv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enie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nt 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wra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pp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ctio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!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57190" y="1495516"/>
            <a:ext cx="2884382" cy="998798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4581144" y="4248911"/>
            <a:ext cx="108585" cy="2147570"/>
          </a:xfrm>
          <a:custGeom>
            <a:avLst/>
            <a:gdLst/>
            <a:ahLst/>
            <a:cxnLst/>
            <a:rect l="l" t="t" r="r" b="b"/>
            <a:pathLst>
              <a:path w="108585" h="2147570">
                <a:moveTo>
                  <a:pt x="108203" y="2147316"/>
                </a:moveTo>
                <a:lnTo>
                  <a:pt x="87159" y="2143419"/>
                </a:lnTo>
                <a:lnTo>
                  <a:pt x="69961" y="2132791"/>
                </a:lnTo>
                <a:lnTo>
                  <a:pt x="58358" y="2117028"/>
                </a:lnTo>
                <a:lnTo>
                  <a:pt x="54101" y="2097722"/>
                </a:lnTo>
                <a:lnTo>
                  <a:pt x="54101" y="327025"/>
                </a:lnTo>
                <a:lnTo>
                  <a:pt x="49845" y="307693"/>
                </a:lnTo>
                <a:lnTo>
                  <a:pt x="38242" y="291909"/>
                </a:lnTo>
                <a:lnTo>
                  <a:pt x="21044" y="281269"/>
                </a:lnTo>
                <a:lnTo>
                  <a:pt x="0" y="277368"/>
                </a:lnTo>
                <a:lnTo>
                  <a:pt x="21044" y="273486"/>
                </a:lnTo>
                <a:lnTo>
                  <a:pt x="38242" y="262890"/>
                </a:lnTo>
                <a:lnTo>
                  <a:pt x="49845" y="247149"/>
                </a:lnTo>
                <a:lnTo>
                  <a:pt x="54101" y="227837"/>
                </a:lnTo>
                <a:lnTo>
                  <a:pt x="54101" y="49530"/>
                </a:lnTo>
                <a:lnTo>
                  <a:pt x="58358" y="30271"/>
                </a:lnTo>
                <a:lnTo>
                  <a:pt x="69961" y="14525"/>
                </a:lnTo>
                <a:lnTo>
                  <a:pt x="87159" y="3899"/>
                </a:lnTo>
                <a:lnTo>
                  <a:pt x="108203" y="0"/>
                </a:lnTo>
              </a:path>
            </a:pathLst>
          </a:custGeom>
          <a:ln w="634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248411" y="2551176"/>
            <a:ext cx="1643380" cy="3578860"/>
            <a:chOff x="248411" y="2551176"/>
            <a:chExt cx="1643380" cy="3578860"/>
          </a:xfrm>
        </p:grpSpPr>
        <p:sp>
          <p:nvSpPr>
            <p:cNvPr id="13" name="object 13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4191380"/>
              <a:ext cx="986002" cy="13995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8411" y="2551176"/>
              <a:ext cx="1643380" cy="3578860"/>
            </a:xfrm>
            <a:custGeom>
              <a:avLst/>
              <a:gdLst/>
              <a:ahLst/>
              <a:cxnLst/>
              <a:rect l="l" t="t" r="r" b="b"/>
              <a:pathLst>
                <a:path w="1643380" h="3578860">
                  <a:moveTo>
                    <a:pt x="1642872" y="0"/>
                  </a:moveTo>
                  <a:lnTo>
                    <a:pt x="0" y="0"/>
                  </a:lnTo>
                  <a:lnTo>
                    <a:pt x="0" y="3578352"/>
                  </a:lnTo>
                  <a:lnTo>
                    <a:pt x="1642872" y="3578352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38327" y="1918716"/>
            <a:ext cx="1463040" cy="548640"/>
            <a:chOff x="338327" y="1918716"/>
            <a:chExt cx="1463040" cy="548640"/>
          </a:xfrm>
        </p:grpSpPr>
        <p:sp>
          <p:nvSpPr>
            <p:cNvPr id="28" name="object 28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150" dirty="0"/>
              <a:t>BROADCASTING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341196"/>
            <a:ext cx="8291830" cy="10331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14" dirty="0">
                <a:solidFill>
                  <a:srgbClr val="404040"/>
                </a:solidFill>
                <a:latin typeface="Tahoma"/>
                <a:cs typeface="Tahoma"/>
              </a:rPr>
              <a:t>Broadcasting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lets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perform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vectorized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different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sizes,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where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will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expand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smaller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‘fit’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larger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Single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values</a:t>
            </a:r>
            <a:r>
              <a:rPr sz="16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404040"/>
                </a:solidFill>
                <a:latin typeface="Tahoma"/>
                <a:cs typeface="Tahoma"/>
              </a:rPr>
              <a:t>(scalars)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broadcast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404040"/>
                </a:solidFill>
                <a:latin typeface="Tahoma"/>
                <a:cs typeface="Tahoma"/>
              </a:rPr>
              <a:t>any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8523" y="3069335"/>
            <a:ext cx="5082540" cy="13030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4139" y="4495800"/>
            <a:ext cx="1783079" cy="100584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665470" y="4145660"/>
            <a:ext cx="2821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2000" spc="6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co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work?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49011" y="4046220"/>
            <a:ext cx="536448" cy="537971"/>
          </a:xfrm>
          <a:prstGeom prst="rect">
            <a:avLst/>
          </a:prstGeom>
        </p:spPr>
      </p:pic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010911" y="4828032"/>
          <a:ext cx="4726295" cy="10363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7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2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90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1556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273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096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703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8798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9969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892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063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6159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95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412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6222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40639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</a:tblGrid>
              <a:tr h="307848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123189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8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123189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b="1" dirty="0">
                          <a:solidFill>
                            <a:srgbClr val="A20FFF"/>
                          </a:solidFill>
                          <a:latin typeface="Tahoma"/>
                          <a:cs typeface="Tahoma"/>
                        </a:rPr>
                        <a:t>+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b="1" dirty="0">
                          <a:solidFill>
                            <a:srgbClr val="A20FFF"/>
                          </a:solidFill>
                          <a:latin typeface="Tahoma"/>
                          <a:cs typeface="Tahoma"/>
                        </a:rPr>
                        <a:t>=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8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123189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5049011" y="4828032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60" h="1036320">
                <a:moveTo>
                  <a:pt x="0" y="307848"/>
                </a:moveTo>
                <a:lnTo>
                  <a:pt x="365760" y="307848"/>
                </a:lnTo>
                <a:lnTo>
                  <a:pt x="365760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60" h="1036320">
                <a:moveTo>
                  <a:pt x="0" y="672084"/>
                </a:moveTo>
                <a:lnTo>
                  <a:pt x="365760" y="672084"/>
                </a:lnTo>
                <a:lnTo>
                  <a:pt x="365760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60" h="1036320">
                <a:moveTo>
                  <a:pt x="0" y="1036320"/>
                </a:moveTo>
                <a:lnTo>
                  <a:pt x="365760" y="1036320"/>
                </a:lnTo>
                <a:lnTo>
                  <a:pt x="365760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74208" y="4828032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60" h="1036320">
                <a:moveTo>
                  <a:pt x="0" y="307848"/>
                </a:moveTo>
                <a:lnTo>
                  <a:pt x="365760" y="307848"/>
                </a:lnTo>
                <a:lnTo>
                  <a:pt x="365760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60" h="1036320">
                <a:moveTo>
                  <a:pt x="0" y="672084"/>
                </a:moveTo>
                <a:lnTo>
                  <a:pt x="365760" y="672084"/>
                </a:lnTo>
                <a:lnTo>
                  <a:pt x="365760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60" h="1036320">
                <a:moveTo>
                  <a:pt x="0" y="1036320"/>
                </a:moveTo>
                <a:lnTo>
                  <a:pt x="365760" y="1036320"/>
                </a:lnTo>
                <a:lnTo>
                  <a:pt x="365760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99403" y="4828032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60" h="1036320">
                <a:moveTo>
                  <a:pt x="0" y="307848"/>
                </a:moveTo>
                <a:lnTo>
                  <a:pt x="365760" y="307848"/>
                </a:lnTo>
                <a:lnTo>
                  <a:pt x="365760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60" h="1036320">
                <a:moveTo>
                  <a:pt x="0" y="672084"/>
                </a:moveTo>
                <a:lnTo>
                  <a:pt x="365760" y="672084"/>
                </a:lnTo>
                <a:lnTo>
                  <a:pt x="365760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60" h="1036320">
                <a:moveTo>
                  <a:pt x="0" y="1036320"/>
                </a:moveTo>
                <a:lnTo>
                  <a:pt x="365760" y="1036320"/>
                </a:lnTo>
                <a:lnTo>
                  <a:pt x="365760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743445" y="4821682"/>
            <a:ext cx="378460" cy="1049020"/>
            <a:chOff x="6743445" y="4821682"/>
            <a:chExt cx="378460" cy="1049020"/>
          </a:xfrm>
        </p:grpSpPr>
        <p:sp>
          <p:nvSpPr>
            <p:cNvPr id="17" name="object 17"/>
            <p:cNvSpPr/>
            <p:nvPr/>
          </p:nvSpPr>
          <p:spPr>
            <a:xfrm>
              <a:off x="6749795" y="482803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49795" y="5192268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2449" y="5287645"/>
              <a:ext cx="70611" cy="12674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749795" y="5556504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2449" y="5651842"/>
              <a:ext cx="70611" cy="126695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7168642" y="4821682"/>
            <a:ext cx="378460" cy="1049020"/>
            <a:chOff x="7168642" y="4821682"/>
            <a:chExt cx="378460" cy="1049020"/>
          </a:xfrm>
        </p:grpSpPr>
        <p:sp>
          <p:nvSpPr>
            <p:cNvPr id="23" name="object 23"/>
            <p:cNvSpPr/>
            <p:nvPr/>
          </p:nvSpPr>
          <p:spPr>
            <a:xfrm>
              <a:off x="7174992" y="482803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27646" y="4923409"/>
              <a:ext cx="70611" cy="12674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174992" y="5192268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27646" y="5287645"/>
              <a:ext cx="70611" cy="12674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174992" y="5556504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7646" y="5651842"/>
              <a:ext cx="70611" cy="126695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7593838" y="4821682"/>
            <a:ext cx="378460" cy="1049020"/>
            <a:chOff x="7593838" y="4821682"/>
            <a:chExt cx="378460" cy="1049020"/>
          </a:xfrm>
        </p:grpSpPr>
        <p:sp>
          <p:nvSpPr>
            <p:cNvPr id="30" name="object 30"/>
            <p:cNvSpPr/>
            <p:nvPr/>
          </p:nvSpPr>
          <p:spPr>
            <a:xfrm>
              <a:off x="7600188" y="482803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2969" y="4923409"/>
              <a:ext cx="70611" cy="12674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600188" y="5192268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2969" y="5287645"/>
              <a:ext cx="70611" cy="12674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600188" y="5556504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52969" y="5651842"/>
              <a:ext cx="70611" cy="126695"/>
            </a:xfrm>
            <a:prstGeom prst="rect">
              <a:avLst/>
            </a:prstGeom>
          </p:spPr>
        </p:pic>
      </p:grpSp>
      <p:sp>
        <p:nvSpPr>
          <p:cNvPr id="36" name="object 36"/>
          <p:cNvSpPr/>
          <p:nvPr/>
        </p:nvSpPr>
        <p:spPr>
          <a:xfrm>
            <a:off x="8450580" y="4828032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20"/>
                </a:moveTo>
                <a:lnTo>
                  <a:pt x="365759" y="1036320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875776" y="4828032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20"/>
                </a:moveTo>
                <a:lnTo>
                  <a:pt x="365759" y="1036320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300971" y="4828032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20"/>
                </a:moveTo>
                <a:lnTo>
                  <a:pt x="365759" y="1036320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338327" y="5489447"/>
            <a:ext cx="1463040" cy="548640"/>
            <a:chOff x="338327" y="5489447"/>
            <a:chExt cx="1463040" cy="548640"/>
          </a:xfrm>
        </p:grpSpPr>
        <p:sp>
          <p:nvSpPr>
            <p:cNvPr id="40" name="object 40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248411" y="1840992"/>
            <a:ext cx="1643380" cy="3556000"/>
            <a:chOff x="248411" y="1840992"/>
            <a:chExt cx="1643380" cy="3556000"/>
          </a:xfrm>
        </p:grpSpPr>
        <p:sp>
          <p:nvSpPr>
            <p:cNvPr id="44" name="object 44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48411" y="1840992"/>
              <a:ext cx="1643380" cy="3556000"/>
            </a:xfrm>
            <a:custGeom>
              <a:avLst/>
              <a:gdLst/>
              <a:ahLst/>
              <a:cxnLst/>
              <a:rect l="l" t="t" r="r" b="b"/>
              <a:pathLst>
                <a:path w="1643380" h="3556000">
                  <a:moveTo>
                    <a:pt x="1642872" y="0"/>
                  </a:moveTo>
                  <a:lnTo>
                    <a:pt x="0" y="0"/>
                  </a:lnTo>
                  <a:lnTo>
                    <a:pt x="0" y="3555491"/>
                  </a:lnTo>
                  <a:lnTo>
                    <a:pt x="1642872" y="3555491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2135" y="4495800"/>
            <a:ext cx="2973322" cy="10363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150" dirty="0"/>
              <a:t>BROADCASTING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691764" y="1341196"/>
            <a:ext cx="8291830" cy="1353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14" dirty="0">
                <a:solidFill>
                  <a:srgbClr val="404040"/>
                </a:solidFill>
                <a:latin typeface="Tahoma"/>
                <a:cs typeface="Tahoma"/>
              </a:rPr>
              <a:t>Broadcasting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lets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perform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vectorized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different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sizes,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where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will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expand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smaller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‘fit’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larger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Single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values</a:t>
            </a:r>
            <a:r>
              <a:rPr sz="16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404040"/>
                </a:solidFill>
                <a:latin typeface="Tahoma"/>
                <a:cs typeface="Tahoma"/>
              </a:rPr>
              <a:t>(scalars)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broadcast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404040"/>
                </a:solidFill>
                <a:latin typeface="Tahoma"/>
                <a:cs typeface="Tahoma"/>
              </a:rPr>
              <a:t>any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Dimensions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length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greater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must</a:t>
            </a:r>
            <a:r>
              <a:rPr sz="16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404040"/>
                </a:solidFill>
                <a:latin typeface="Tahoma"/>
                <a:cs typeface="Tahoma"/>
              </a:rPr>
              <a:t>same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size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71572" y="3069335"/>
            <a:ext cx="5082540" cy="130302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754114" y="4145660"/>
            <a:ext cx="2821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2000" spc="6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co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work?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37147" y="4046220"/>
            <a:ext cx="537972" cy="537971"/>
          </a:xfrm>
          <a:prstGeom prst="rect">
            <a:avLst/>
          </a:prstGeom>
        </p:spPr>
      </p:pic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105144" y="4829555"/>
          <a:ext cx="4674225" cy="10363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0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4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70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71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1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05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74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841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448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9778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638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9652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638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682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5842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682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5842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6448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682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</a:tblGrid>
              <a:tr h="307848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8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dirty="0">
                          <a:solidFill>
                            <a:srgbClr val="A20FFF"/>
                          </a:solidFill>
                          <a:latin typeface="Tahoma"/>
                          <a:cs typeface="Tahoma"/>
                        </a:rPr>
                        <a:t>+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dirty="0">
                          <a:solidFill>
                            <a:srgbClr val="A20FFF"/>
                          </a:solidFill>
                          <a:latin typeface="Tahoma"/>
                          <a:cs typeface="Tahoma"/>
                        </a:rPr>
                        <a:t>=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8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6143244" y="4829555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20"/>
                </a:moveTo>
                <a:lnTo>
                  <a:pt x="365759" y="1036320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68440" y="4829555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20"/>
                </a:moveTo>
                <a:lnTo>
                  <a:pt x="365759" y="1036320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93635" y="4829555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20"/>
                </a:moveTo>
                <a:lnTo>
                  <a:pt x="365759" y="1036320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7837678" y="4823205"/>
            <a:ext cx="378460" cy="1049020"/>
            <a:chOff x="7837678" y="4823205"/>
            <a:chExt cx="378460" cy="1049020"/>
          </a:xfrm>
        </p:grpSpPr>
        <p:sp>
          <p:nvSpPr>
            <p:cNvPr id="17" name="object 17"/>
            <p:cNvSpPr/>
            <p:nvPr/>
          </p:nvSpPr>
          <p:spPr>
            <a:xfrm>
              <a:off x="7844028" y="4829555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844028" y="5193791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87157" y="5288914"/>
              <a:ext cx="81788" cy="1290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844028" y="5558027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87157" y="5653163"/>
              <a:ext cx="81788" cy="129006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8262873" y="4823205"/>
            <a:ext cx="378460" cy="1049020"/>
            <a:chOff x="8262873" y="4823205"/>
            <a:chExt cx="378460" cy="1049020"/>
          </a:xfrm>
        </p:grpSpPr>
        <p:sp>
          <p:nvSpPr>
            <p:cNvPr id="23" name="object 23"/>
            <p:cNvSpPr/>
            <p:nvPr/>
          </p:nvSpPr>
          <p:spPr>
            <a:xfrm>
              <a:off x="8269223" y="4829555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269223" y="5193791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12352" y="5288914"/>
              <a:ext cx="81406" cy="12763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269223" y="5558027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12352" y="5653163"/>
              <a:ext cx="81406" cy="127571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8688069" y="4823205"/>
            <a:ext cx="378460" cy="1049020"/>
            <a:chOff x="8688069" y="4823205"/>
            <a:chExt cx="378460" cy="1049020"/>
          </a:xfrm>
        </p:grpSpPr>
        <p:sp>
          <p:nvSpPr>
            <p:cNvPr id="29" name="object 29"/>
            <p:cNvSpPr/>
            <p:nvPr/>
          </p:nvSpPr>
          <p:spPr>
            <a:xfrm>
              <a:off x="8694419" y="4829555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694419" y="5193791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48089" y="5289804"/>
              <a:ext cx="70611" cy="12674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694419" y="5558027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48089" y="5654052"/>
              <a:ext cx="70611" cy="126682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9544811" y="4829555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20"/>
                </a:moveTo>
                <a:lnTo>
                  <a:pt x="365759" y="1036320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70007" y="4829555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20"/>
                </a:moveTo>
                <a:lnTo>
                  <a:pt x="365759" y="1036320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395204" y="4829555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20"/>
                </a:moveTo>
                <a:lnTo>
                  <a:pt x="365759" y="1036320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338327" y="5489447"/>
            <a:ext cx="1463040" cy="548640"/>
            <a:chOff x="338327" y="5489447"/>
            <a:chExt cx="1463040" cy="548640"/>
          </a:xfrm>
        </p:grpSpPr>
        <p:sp>
          <p:nvSpPr>
            <p:cNvPr id="38" name="object 38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248411" y="1840992"/>
            <a:ext cx="1643380" cy="3556000"/>
            <a:chOff x="248411" y="1840992"/>
            <a:chExt cx="1643380" cy="3556000"/>
          </a:xfrm>
        </p:grpSpPr>
        <p:sp>
          <p:nvSpPr>
            <p:cNvPr id="42" name="object 42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48411" y="1840992"/>
              <a:ext cx="1643380" cy="3556000"/>
            </a:xfrm>
            <a:custGeom>
              <a:avLst/>
              <a:gdLst/>
              <a:ahLst/>
              <a:cxnLst/>
              <a:rect l="l" t="t" r="r" b="b"/>
              <a:pathLst>
                <a:path w="1643380" h="3556000">
                  <a:moveTo>
                    <a:pt x="1642872" y="0"/>
                  </a:moveTo>
                  <a:lnTo>
                    <a:pt x="0" y="0"/>
                  </a:lnTo>
                  <a:lnTo>
                    <a:pt x="0" y="3555491"/>
                  </a:lnTo>
                  <a:lnTo>
                    <a:pt x="1642872" y="3555491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82251" y="4488179"/>
            <a:ext cx="4086225" cy="1117600"/>
            <a:chOff x="2682251" y="4488179"/>
            <a:chExt cx="4086225" cy="1117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2251" y="4488179"/>
              <a:ext cx="4044684" cy="11170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2259" y="4488179"/>
              <a:ext cx="115822" cy="111709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150" dirty="0"/>
              <a:t>BROADCASTING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74620" y="3069335"/>
            <a:ext cx="5082540" cy="130302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668006" y="4118609"/>
            <a:ext cx="2821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2000" spc="6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co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work?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51547" y="4018788"/>
            <a:ext cx="536448" cy="537972"/>
          </a:xfrm>
          <a:prstGeom prst="rect">
            <a:avLst/>
          </a:prstGeom>
        </p:spPr>
      </p:pic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7013447" y="4800600"/>
          <a:ext cx="4723754" cy="10363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7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2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90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1556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273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096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703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8798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9969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892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063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6159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95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4063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6159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40004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</a:tblGrid>
              <a:tr h="307848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6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8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b="1" dirty="0">
                          <a:solidFill>
                            <a:srgbClr val="A20FFF"/>
                          </a:solidFill>
                          <a:latin typeface="Tahoma"/>
                          <a:cs typeface="Tahoma"/>
                        </a:rPr>
                        <a:t>+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b="1" dirty="0">
                          <a:solidFill>
                            <a:srgbClr val="A20FFF"/>
                          </a:solidFill>
                          <a:latin typeface="Tahoma"/>
                          <a:cs typeface="Tahoma"/>
                        </a:rPr>
                        <a:t>=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8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7051547" y="4800600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19"/>
                </a:moveTo>
                <a:lnTo>
                  <a:pt x="365759" y="1036319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19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76743" y="4800600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19"/>
                </a:moveTo>
                <a:lnTo>
                  <a:pt x="365759" y="1036319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19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01940" y="4800600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19"/>
                </a:moveTo>
                <a:lnTo>
                  <a:pt x="365759" y="1036319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19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52331" y="4800600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19"/>
                </a:moveTo>
                <a:lnTo>
                  <a:pt x="365759" y="1036319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19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9171178" y="4794250"/>
            <a:ext cx="378460" cy="1049020"/>
            <a:chOff x="9171178" y="4794250"/>
            <a:chExt cx="378460" cy="1049020"/>
          </a:xfrm>
        </p:grpSpPr>
        <p:sp>
          <p:nvSpPr>
            <p:cNvPr id="19" name="object 19"/>
            <p:cNvSpPr/>
            <p:nvPr/>
          </p:nvSpPr>
          <p:spPr>
            <a:xfrm>
              <a:off x="9177528" y="4800600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19641" y="4895468"/>
              <a:ext cx="81787" cy="12903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177528" y="5164836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9641" y="5259705"/>
              <a:ext cx="81406" cy="12750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177528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30055" y="5624741"/>
              <a:ext cx="70612" cy="126682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9596373" y="4794250"/>
            <a:ext cx="378460" cy="1049020"/>
            <a:chOff x="9596373" y="4794250"/>
            <a:chExt cx="378460" cy="1049020"/>
          </a:xfrm>
        </p:grpSpPr>
        <p:sp>
          <p:nvSpPr>
            <p:cNvPr id="26" name="object 26"/>
            <p:cNvSpPr/>
            <p:nvPr/>
          </p:nvSpPr>
          <p:spPr>
            <a:xfrm>
              <a:off x="9602723" y="4800600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44836" y="4895468"/>
              <a:ext cx="81788" cy="1290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602723" y="5164836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44836" y="5259705"/>
              <a:ext cx="81407" cy="12750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602723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55250" y="5624741"/>
              <a:ext cx="70612" cy="126682"/>
            </a:xfrm>
            <a:prstGeom prst="rect">
              <a:avLst/>
            </a:prstGeom>
          </p:spPr>
        </p:pic>
      </p:grpSp>
      <p:sp>
        <p:nvSpPr>
          <p:cNvPr id="32" name="object 32"/>
          <p:cNvSpPr/>
          <p:nvPr/>
        </p:nvSpPr>
        <p:spPr>
          <a:xfrm>
            <a:off x="10453116" y="4800600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19"/>
                </a:moveTo>
                <a:lnTo>
                  <a:pt x="365759" y="1036319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19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78311" y="4800600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19"/>
                </a:moveTo>
                <a:lnTo>
                  <a:pt x="365759" y="1036319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19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303507" y="4800600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19"/>
                </a:moveTo>
                <a:lnTo>
                  <a:pt x="365759" y="1036319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19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691764" y="1341196"/>
            <a:ext cx="8291830" cy="1353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14" dirty="0">
                <a:solidFill>
                  <a:srgbClr val="404040"/>
                </a:solidFill>
                <a:latin typeface="Tahoma"/>
                <a:cs typeface="Tahoma"/>
              </a:rPr>
              <a:t>Broadcasting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lets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perform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vectorized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different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sizes,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where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will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expand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smaller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‘fit’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larger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Single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values</a:t>
            </a:r>
            <a:r>
              <a:rPr sz="16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404040"/>
                </a:solidFill>
                <a:latin typeface="Tahoma"/>
                <a:cs typeface="Tahoma"/>
              </a:rPr>
              <a:t>(scalars)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broadcast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404040"/>
                </a:solidFill>
                <a:latin typeface="Tahoma"/>
                <a:cs typeface="Tahoma"/>
              </a:rPr>
              <a:t>any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Dimensions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length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greater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must</a:t>
            </a:r>
            <a:r>
              <a:rPr sz="16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404040"/>
                </a:solidFill>
                <a:latin typeface="Tahoma"/>
                <a:cs typeface="Tahoma"/>
              </a:rPr>
              <a:t>same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size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38327" y="5489447"/>
            <a:ext cx="1463040" cy="548640"/>
            <a:chOff x="338327" y="5489447"/>
            <a:chExt cx="1463040" cy="548640"/>
          </a:xfrm>
        </p:grpSpPr>
        <p:sp>
          <p:nvSpPr>
            <p:cNvPr id="37" name="object 37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248411" y="1840992"/>
            <a:ext cx="1643380" cy="3556000"/>
            <a:chOff x="248411" y="1840992"/>
            <a:chExt cx="1643380" cy="3556000"/>
          </a:xfrm>
        </p:grpSpPr>
        <p:sp>
          <p:nvSpPr>
            <p:cNvPr id="41" name="object 41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48411" y="1840992"/>
              <a:ext cx="1643380" cy="3556000"/>
            </a:xfrm>
            <a:custGeom>
              <a:avLst/>
              <a:gdLst/>
              <a:ahLst/>
              <a:cxnLst/>
              <a:rect l="l" t="t" r="r" b="b"/>
              <a:pathLst>
                <a:path w="1643380" h="3556000">
                  <a:moveTo>
                    <a:pt x="1642872" y="0"/>
                  </a:moveTo>
                  <a:lnTo>
                    <a:pt x="0" y="0"/>
                  </a:lnTo>
                  <a:lnTo>
                    <a:pt x="0" y="3555491"/>
                  </a:lnTo>
                  <a:lnTo>
                    <a:pt x="1642872" y="3555491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150" dirty="0"/>
              <a:t>BROADCASTING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73095" y="3069335"/>
            <a:ext cx="5081016" cy="13030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665211" y="4118609"/>
            <a:ext cx="2821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2000" spc="6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co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work?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010400" y="4800600"/>
          <a:ext cx="3288023" cy="6720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3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3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6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2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84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73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6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96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9906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2796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3078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A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A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A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A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A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b="1" dirty="0">
                          <a:solidFill>
                            <a:srgbClr val="A20FFF"/>
                          </a:solidFill>
                          <a:latin typeface="Tahoma"/>
                          <a:cs typeface="Tahoma"/>
                        </a:rPr>
                        <a:t>+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A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A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ADEDC"/>
                    </a:solidFill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b="1" dirty="0">
                          <a:solidFill>
                            <a:srgbClr val="A20FFF"/>
                          </a:solidFill>
                          <a:latin typeface="Tahoma"/>
                          <a:cs typeface="Tahoma"/>
                        </a:rPr>
                        <a:t>=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7042150" y="4794250"/>
            <a:ext cx="378460" cy="1049020"/>
            <a:chOff x="7042150" y="4794250"/>
            <a:chExt cx="378460" cy="1049020"/>
          </a:xfrm>
        </p:grpSpPr>
        <p:sp>
          <p:nvSpPr>
            <p:cNvPr id="11" name="object 11"/>
            <p:cNvSpPr/>
            <p:nvPr/>
          </p:nvSpPr>
          <p:spPr>
            <a:xfrm>
              <a:off x="7048500" y="4800600"/>
              <a:ext cx="365760" cy="672465"/>
            </a:xfrm>
            <a:custGeom>
              <a:avLst/>
              <a:gdLst/>
              <a:ahLst/>
              <a:cxnLst/>
              <a:rect l="l" t="t" r="r" b="b"/>
              <a:pathLst>
                <a:path w="365759" h="672464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  <a:path w="365759" h="672464">
                  <a:moveTo>
                    <a:pt x="0" y="672084"/>
                  </a:moveTo>
                  <a:lnTo>
                    <a:pt x="365759" y="672084"/>
                  </a:lnTo>
                  <a:lnTo>
                    <a:pt x="365759" y="364236"/>
                  </a:lnTo>
                  <a:lnTo>
                    <a:pt x="0" y="364236"/>
                  </a:lnTo>
                  <a:lnTo>
                    <a:pt x="0" y="672084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48500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365759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365759" y="307847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48500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7467345" y="4794250"/>
            <a:ext cx="378460" cy="1049020"/>
            <a:chOff x="7467345" y="4794250"/>
            <a:chExt cx="378460" cy="1049020"/>
          </a:xfrm>
        </p:grpSpPr>
        <p:sp>
          <p:nvSpPr>
            <p:cNvPr id="15" name="object 15"/>
            <p:cNvSpPr/>
            <p:nvPr/>
          </p:nvSpPr>
          <p:spPr>
            <a:xfrm>
              <a:off x="7473695" y="4800600"/>
              <a:ext cx="365760" cy="672465"/>
            </a:xfrm>
            <a:custGeom>
              <a:avLst/>
              <a:gdLst/>
              <a:ahLst/>
              <a:cxnLst/>
              <a:rect l="l" t="t" r="r" b="b"/>
              <a:pathLst>
                <a:path w="365759" h="672464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  <a:path w="365759" h="672464">
                  <a:moveTo>
                    <a:pt x="0" y="672084"/>
                  </a:moveTo>
                  <a:lnTo>
                    <a:pt x="365759" y="672084"/>
                  </a:lnTo>
                  <a:lnTo>
                    <a:pt x="365759" y="364236"/>
                  </a:lnTo>
                  <a:lnTo>
                    <a:pt x="0" y="364236"/>
                  </a:lnTo>
                  <a:lnTo>
                    <a:pt x="0" y="672084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73695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365759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365759" y="307847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73695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7892542" y="4794250"/>
            <a:ext cx="378460" cy="1049020"/>
            <a:chOff x="7892542" y="4794250"/>
            <a:chExt cx="378460" cy="1049020"/>
          </a:xfrm>
        </p:grpSpPr>
        <p:sp>
          <p:nvSpPr>
            <p:cNvPr id="19" name="object 19"/>
            <p:cNvSpPr/>
            <p:nvPr/>
          </p:nvSpPr>
          <p:spPr>
            <a:xfrm>
              <a:off x="7898892" y="4800600"/>
              <a:ext cx="365760" cy="672465"/>
            </a:xfrm>
            <a:custGeom>
              <a:avLst/>
              <a:gdLst/>
              <a:ahLst/>
              <a:cxnLst/>
              <a:rect l="l" t="t" r="r" b="b"/>
              <a:pathLst>
                <a:path w="365759" h="672464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  <a:path w="365759" h="672464">
                  <a:moveTo>
                    <a:pt x="0" y="672084"/>
                  </a:moveTo>
                  <a:lnTo>
                    <a:pt x="365759" y="672084"/>
                  </a:lnTo>
                  <a:lnTo>
                    <a:pt x="365759" y="364236"/>
                  </a:lnTo>
                  <a:lnTo>
                    <a:pt x="0" y="364236"/>
                  </a:lnTo>
                  <a:lnTo>
                    <a:pt x="0" y="672084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98892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365759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365759" y="307847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98892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8749283" y="4800600"/>
            <a:ext cx="365760" cy="307975"/>
          </a:xfrm>
          <a:custGeom>
            <a:avLst/>
            <a:gdLst/>
            <a:ahLst/>
            <a:cxnLst/>
            <a:rect l="l" t="t" r="r" b="b"/>
            <a:pathLst>
              <a:path w="365759" h="307975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ln w="1269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74480" y="4800600"/>
            <a:ext cx="365760" cy="307975"/>
          </a:xfrm>
          <a:custGeom>
            <a:avLst/>
            <a:gdLst/>
            <a:ahLst/>
            <a:cxnLst/>
            <a:rect l="l" t="t" r="r" b="b"/>
            <a:pathLst>
              <a:path w="365759" h="307975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ln w="1269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2653283" y="4018788"/>
            <a:ext cx="4932045" cy="1370330"/>
            <a:chOff x="2653283" y="4018788"/>
            <a:chExt cx="4932045" cy="137033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8499" y="4018788"/>
              <a:ext cx="536448" cy="5379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3283" y="4471416"/>
              <a:ext cx="3845052" cy="52882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2427" y="4905755"/>
              <a:ext cx="3767328" cy="3048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18559" y="5125212"/>
              <a:ext cx="2711195" cy="263651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691764" y="1341196"/>
            <a:ext cx="8291830" cy="1353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14" dirty="0">
                <a:solidFill>
                  <a:srgbClr val="404040"/>
                </a:solidFill>
                <a:latin typeface="Tahoma"/>
                <a:cs typeface="Tahoma"/>
              </a:rPr>
              <a:t>Broadcasting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lets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perform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vectorized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different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sizes,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where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will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expand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smaller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‘fit’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larger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Single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values</a:t>
            </a:r>
            <a:r>
              <a:rPr sz="16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404040"/>
                </a:solidFill>
                <a:latin typeface="Tahoma"/>
                <a:cs typeface="Tahoma"/>
              </a:rPr>
              <a:t>(scalars)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broadcast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404040"/>
                </a:solidFill>
                <a:latin typeface="Tahoma"/>
                <a:cs typeface="Tahoma"/>
              </a:rPr>
              <a:t>any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Dimensions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length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greater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must</a:t>
            </a:r>
            <a:r>
              <a:rPr sz="16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404040"/>
                </a:solidFill>
                <a:latin typeface="Tahoma"/>
                <a:cs typeface="Tahoma"/>
              </a:rPr>
              <a:t>same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size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493876" y="5000300"/>
            <a:ext cx="700405" cy="618490"/>
          </a:xfrm>
          <a:custGeom>
            <a:avLst/>
            <a:gdLst/>
            <a:ahLst/>
            <a:cxnLst/>
            <a:rect l="l" t="t" r="r" b="b"/>
            <a:pathLst>
              <a:path w="700404" h="618489">
                <a:moveTo>
                  <a:pt x="350326" y="0"/>
                </a:moveTo>
                <a:lnTo>
                  <a:pt x="334502" y="4118"/>
                </a:lnTo>
                <a:lnTo>
                  <a:pt x="322330" y="16472"/>
                </a:lnTo>
                <a:lnTo>
                  <a:pt x="4234" y="569639"/>
                </a:lnTo>
                <a:lnTo>
                  <a:pt x="0" y="586531"/>
                </a:lnTo>
                <a:lnTo>
                  <a:pt x="4437" y="602280"/>
                </a:lnTo>
                <a:lnTo>
                  <a:pt x="15874" y="613910"/>
                </a:lnTo>
                <a:lnTo>
                  <a:pt x="32636" y="618448"/>
                </a:lnTo>
                <a:lnTo>
                  <a:pt x="667205" y="618448"/>
                </a:lnTo>
                <a:lnTo>
                  <a:pt x="683967" y="613910"/>
                </a:lnTo>
                <a:lnTo>
                  <a:pt x="695404" y="602280"/>
                </a:lnTo>
                <a:lnTo>
                  <a:pt x="699841" y="586531"/>
                </a:lnTo>
                <a:lnTo>
                  <a:pt x="695606" y="569639"/>
                </a:lnTo>
                <a:lnTo>
                  <a:pt x="681609" y="545235"/>
                </a:lnTo>
                <a:lnTo>
                  <a:pt x="349920" y="545235"/>
                </a:lnTo>
                <a:lnTo>
                  <a:pt x="333995" y="542082"/>
                </a:lnTo>
                <a:lnTo>
                  <a:pt x="321113" y="533439"/>
                </a:lnTo>
                <a:lnTo>
                  <a:pt x="312491" y="520525"/>
                </a:lnTo>
                <a:lnTo>
                  <a:pt x="309347" y="504561"/>
                </a:lnTo>
                <a:lnTo>
                  <a:pt x="312491" y="488596"/>
                </a:lnTo>
                <a:lnTo>
                  <a:pt x="321113" y="475682"/>
                </a:lnTo>
                <a:lnTo>
                  <a:pt x="333995" y="467039"/>
                </a:lnTo>
                <a:lnTo>
                  <a:pt x="349920" y="463887"/>
                </a:lnTo>
                <a:lnTo>
                  <a:pt x="634949" y="463887"/>
                </a:lnTo>
                <a:lnTo>
                  <a:pt x="616285" y="431347"/>
                </a:lnTo>
                <a:lnTo>
                  <a:pt x="325576" y="431347"/>
                </a:lnTo>
                <a:lnTo>
                  <a:pt x="325576" y="146629"/>
                </a:lnTo>
                <a:lnTo>
                  <a:pt x="452977" y="146629"/>
                </a:lnTo>
                <a:lnTo>
                  <a:pt x="378321" y="16472"/>
                </a:lnTo>
                <a:lnTo>
                  <a:pt x="366149" y="4118"/>
                </a:lnTo>
                <a:lnTo>
                  <a:pt x="350326" y="0"/>
                </a:lnTo>
                <a:close/>
              </a:path>
              <a:path w="700404" h="618489">
                <a:moveTo>
                  <a:pt x="634949" y="463887"/>
                </a:moveTo>
                <a:lnTo>
                  <a:pt x="349920" y="463887"/>
                </a:lnTo>
                <a:lnTo>
                  <a:pt x="365845" y="467039"/>
                </a:lnTo>
                <a:lnTo>
                  <a:pt x="378727" y="475682"/>
                </a:lnTo>
                <a:lnTo>
                  <a:pt x="387349" y="488596"/>
                </a:lnTo>
                <a:lnTo>
                  <a:pt x="390494" y="504561"/>
                </a:lnTo>
                <a:lnTo>
                  <a:pt x="387349" y="520525"/>
                </a:lnTo>
                <a:lnTo>
                  <a:pt x="378728" y="533439"/>
                </a:lnTo>
                <a:lnTo>
                  <a:pt x="365845" y="542082"/>
                </a:lnTo>
                <a:lnTo>
                  <a:pt x="349920" y="545235"/>
                </a:lnTo>
                <a:lnTo>
                  <a:pt x="681609" y="545235"/>
                </a:lnTo>
                <a:lnTo>
                  <a:pt x="634949" y="463887"/>
                </a:lnTo>
                <a:close/>
              </a:path>
              <a:path w="700404" h="618489">
                <a:moveTo>
                  <a:pt x="452977" y="146629"/>
                </a:moveTo>
                <a:lnTo>
                  <a:pt x="374264" y="146629"/>
                </a:lnTo>
                <a:lnTo>
                  <a:pt x="374264" y="431347"/>
                </a:lnTo>
                <a:lnTo>
                  <a:pt x="616285" y="431347"/>
                </a:lnTo>
                <a:lnTo>
                  <a:pt x="452977" y="146629"/>
                </a:lnTo>
                <a:close/>
              </a:path>
            </a:pathLst>
          </a:custGeom>
          <a:solidFill>
            <a:srgbClr val="E85A5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8742933" y="5158485"/>
            <a:ext cx="378460" cy="685165"/>
            <a:chOff x="8742933" y="5158485"/>
            <a:chExt cx="378460" cy="685165"/>
          </a:xfrm>
        </p:grpSpPr>
        <p:sp>
          <p:nvSpPr>
            <p:cNvPr id="32" name="object 32"/>
            <p:cNvSpPr/>
            <p:nvPr/>
          </p:nvSpPr>
          <p:spPr>
            <a:xfrm>
              <a:off x="8749283" y="5164835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91777" y="5259704"/>
              <a:ext cx="81406" cy="12750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749283" y="5529071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365759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365759" y="307847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F8FDA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49283" y="5529071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91777" y="5623852"/>
              <a:ext cx="81406" cy="127571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9168130" y="5158485"/>
            <a:ext cx="378460" cy="685165"/>
            <a:chOff x="9168130" y="5158485"/>
            <a:chExt cx="378460" cy="685165"/>
          </a:xfrm>
        </p:grpSpPr>
        <p:sp>
          <p:nvSpPr>
            <p:cNvPr id="38" name="object 38"/>
            <p:cNvSpPr/>
            <p:nvPr/>
          </p:nvSpPr>
          <p:spPr>
            <a:xfrm>
              <a:off x="9174480" y="5164835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27515" y="5260593"/>
              <a:ext cx="70611" cy="12661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174480" y="5529071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365759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365759" y="307847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F8FDA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174480" y="5529071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27515" y="5624741"/>
              <a:ext cx="70611" cy="126682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9593326" y="4794250"/>
            <a:ext cx="378460" cy="1049020"/>
            <a:chOff x="9593326" y="4794250"/>
            <a:chExt cx="378460" cy="1049020"/>
          </a:xfrm>
        </p:grpSpPr>
        <p:sp>
          <p:nvSpPr>
            <p:cNvPr id="44" name="object 44"/>
            <p:cNvSpPr/>
            <p:nvPr/>
          </p:nvSpPr>
          <p:spPr>
            <a:xfrm>
              <a:off x="9599676" y="4800600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751949" y="4895468"/>
              <a:ext cx="60325" cy="128905"/>
            </a:xfrm>
            <a:custGeom>
              <a:avLst/>
              <a:gdLst/>
              <a:ahLst/>
              <a:cxnLst/>
              <a:rect l="l" t="t" r="r" b="b"/>
              <a:pathLst>
                <a:path w="60325" h="128904">
                  <a:moveTo>
                    <a:pt x="50392" y="6984"/>
                  </a:moveTo>
                  <a:lnTo>
                    <a:pt x="31623" y="6984"/>
                  </a:lnTo>
                  <a:lnTo>
                    <a:pt x="34544" y="7365"/>
                  </a:lnTo>
                  <a:lnTo>
                    <a:pt x="37337" y="8254"/>
                  </a:lnTo>
                  <a:lnTo>
                    <a:pt x="49910" y="18795"/>
                  </a:lnTo>
                  <a:lnTo>
                    <a:pt x="51180" y="21208"/>
                  </a:lnTo>
                  <a:lnTo>
                    <a:pt x="51689" y="24129"/>
                  </a:lnTo>
                  <a:lnTo>
                    <a:pt x="51665" y="31495"/>
                  </a:lnTo>
                  <a:lnTo>
                    <a:pt x="51053" y="34797"/>
                  </a:lnTo>
                  <a:lnTo>
                    <a:pt x="34925" y="53212"/>
                  </a:lnTo>
                  <a:lnTo>
                    <a:pt x="32639" y="54990"/>
                  </a:lnTo>
                  <a:lnTo>
                    <a:pt x="23135" y="69468"/>
                  </a:lnTo>
                  <a:lnTo>
                    <a:pt x="23622" y="84073"/>
                  </a:lnTo>
                  <a:lnTo>
                    <a:pt x="29336" y="84073"/>
                  </a:lnTo>
                  <a:lnTo>
                    <a:pt x="30479" y="69468"/>
                  </a:lnTo>
                  <a:lnTo>
                    <a:pt x="30606" y="67436"/>
                  </a:lnTo>
                  <a:lnTo>
                    <a:pt x="31369" y="65658"/>
                  </a:lnTo>
                  <a:lnTo>
                    <a:pt x="34417" y="62356"/>
                  </a:lnTo>
                  <a:lnTo>
                    <a:pt x="36195" y="60705"/>
                  </a:lnTo>
                  <a:lnTo>
                    <a:pt x="38480" y="59054"/>
                  </a:lnTo>
                  <a:lnTo>
                    <a:pt x="42925" y="55625"/>
                  </a:lnTo>
                  <a:lnTo>
                    <a:pt x="45466" y="53720"/>
                  </a:lnTo>
                  <a:lnTo>
                    <a:pt x="47878" y="51942"/>
                  </a:lnTo>
                  <a:lnTo>
                    <a:pt x="50292" y="49783"/>
                  </a:lnTo>
                  <a:lnTo>
                    <a:pt x="52324" y="47243"/>
                  </a:lnTo>
                  <a:lnTo>
                    <a:pt x="54482" y="44830"/>
                  </a:lnTo>
                  <a:lnTo>
                    <a:pt x="56260" y="41909"/>
                  </a:lnTo>
                  <a:lnTo>
                    <a:pt x="57657" y="38607"/>
                  </a:lnTo>
                  <a:lnTo>
                    <a:pt x="59054" y="35432"/>
                  </a:lnTo>
                  <a:lnTo>
                    <a:pt x="59817" y="31495"/>
                  </a:lnTo>
                  <a:lnTo>
                    <a:pt x="59817" y="22859"/>
                  </a:lnTo>
                  <a:lnTo>
                    <a:pt x="58927" y="19049"/>
                  </a:lnTo>
                  <a:lnTo>
                    <a:pt x="57154" y="15493"/>
                  </a:lnTo>
                  <a:lnTo>
                    <a:pt x="55625" y="12318"/>
                  </a:lnTo>
                  <a:lnTo>
                    <a:pt x="53467" y="9524"/>
                  </a:lnTo>
                  <a:lnTo>
                    <a:pt x="50673" y="7238"/>
                  </a:lnTo>
                  <a:lnTo>
                    <a:pt x="50392" y="6984"/>
                  </a:lnTo>
                  <a:close/>
                </a:path>
                <a:path w="60325" h="128904">
                  <a:moveTo>
                    <a:pt x="33400" y="0"/>
                  </a:moveTo>
                  <a:lnTo>
                    <a:pt x="25907" y="0"/>
                  </a:lnTo>
                  <a:lnTo>
                    <a:pt x="22859" y="253"/>
                  </a:lnTo>
                  <a:lnTo>
                    <a:pt x="20066" y="1015"/>
                  </a:lnTo>
                  <a:lnTo>
                    <a:pt x="17145" y="1650"/>
                  </a:lnTo>
                  <a:lnTo>
                    <a:pt x="14477" y="2539"/>
                  </a:lnTo>
                  <a:lnTo>
                    <a:pt x="12065" y="3809"/>
                  </a:lnTo>
                  <a:lnTo>
                    <a:pt x="9651" y="4952"/>
                  </a:lnTo>
                  <a:lnTo>
                    <a:pt x="7493" y="6222"/>
                  </a:lnTo>
                  <a:lnTo>
                    <a:pt x="3428" y="9270"/>
                  </a:lnTo>
                  <a:lnTo>
                    <a:pt x="1650" y="10794"/>
                  </a:lnTo>
                  <a:lnTo>
                    <a:pt x="0" y="12318"/>
                  </a:lnTo>
                  <a:lnTo>
                    <a:pt x="2285" y="15874"/>
                  </a:lnTo>
                  <a:lnTo>
                    <a:pt x="2667" y="16636"/>
                  </a:lnTo>
                  <a:lnTo>
                    <a:pt x="3301" y="17017"/>
                  </a:lnTo>
                  <a:lnTo>
                    <a:pt x="4699" y="17017"/>
                  </a:lnTo>
                  <a:lnTo>
                    <a:pt x="5460" y="16509"/>
                  </a:lnTo>
                  <a:lnTo>
                    <a:pt x="6603" y="15493"/>
                  </a:lnTo>
                  <a:lnTo>
                    <a:pt x="7620" y="14350"/>
                  </a:lnTo>
                  <a:lnTo>
                    <a:pt x="9271" y="13207"/>
                  </a:lnTo>
                  <a:lnTo>
                    <a:pt x="24765" y="6984"/>
                  </a:lnTo>
                  <a:lnTo>
                    <a:pt x="50392" y="6984"/>
                  </a:lnTo>
                  <a:lnTo>
                    <a:pt x="48005" y="4825"/>
                  </a:lnTo>
                  <a:lnTo>
                    <a:pt x="44703" y="3047"/>
                  </a:lnTo>
                  <a:lnTo>
                    <a:pt x="41021" y="1904"/>
                  </a:lnTo>
                  <a:lnTo>
                    <a:pt x="37337" y="634"/>
                  </a:lnTo>
                  <a:lnTo>
                    <a:pt x="33400" y="0"/>
                  </a:lnTo>
                  <a:close/>
                </a:path>
                <a:path w="60325" h="128904">
                  <a:moveTo>
                    <a:pt x="27431" y="112394"/>
                  </a:moveTo>
                  <a:lnTo>
                    <a:pt x="25019" y="112394"/>
                  </a:lnTo>
                  <a:lnTo>
                    <a:pt x="24002" y="112648"/>
                  </a:lnTo>
                  <a:lnTo>
                    <a:pt x="18033" y="119506"/>
                  </a:lnTo>
                  <a:lnTo>
                    <a:pt x="18033" y="123062"/>
                  </a:lnTo>
                  <a:lnTo>
                    <a:pt x="18796" y="124967"/>
                  </a:lnTo>
                  <a:lnTo>
                    <a:pt x="20447" y="126491"/>
                  </a:lnTo>
                  <a:lnTo>
                    <a:pt x="21971" y="128142"/>
                  </a:lnTo>
                  <a:lnTo>
                    <a:pt x="23875" y="128904"/>
                  </a:lnTo>
                  <a:lnTo>
                    <a:pt x="27431" y="128904"/>
                  </a:lnTo>
                  <a:lnTo>
                    <a:pt x="34544" y="121919"/>
                  </a:lnTo>
                  <a:lnTo>
                    <a:pt x="34544" y="119506"/>
                  </a:lnTo>
                  <a:lnTo>
                    <a:pt x="28448" y="112648"/>
                  </a:lnTo>
                  <a:lnTo>
                    <a:pt x="27431" y="112394"/>
                  </a:lnTo>
                  <a:close/>
                </a:path>
              </a:pathLst>
            </a:custGeom>
            <a:solidFill>
              <a:srgbClr val="40404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599676" y="5164836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751949" y="5259705"/>
              <a:ext cx="60325" cy="128905"/>
            </a:xfrm>
            <a:custGeom>
              <a:avLst/>
              <a:gdLst/>
              <a:ahLst/>
              <a:cxnLst/>
              <a:rect l="l" t="t" r="r" b="b"/>
              <a:pathLst>
                <a:path w="60325" h="128904">
                  <a:moveTo>
                    <a:pt x="50367" y="6858"/>
                  </a:moveTo>
                  <a:lnTo>
                    <a:pt x="31623" y="6858"/>
                  </a:lnTo>
                  <a:lnTo>
                    <a:pt x="34544" y="7366"/>
                  </a:lnTo>
                  <a:lnTo>
                    <a:pt x="40131" y="9144"/>
                  </a:lnTo>
                  <a:lnTo>
                    <a:pt x="51689" y="24130"/>
                  </a:lnTo>
                  <a:lnTo>
                    <a:pt x="51643" y="31496"/>
                  </a:lnTo>
                  <a:lnTo>
                    <a:pt x="34925" y="53213"/>
                  </a:lnTo>
                  <a:lnTo>
                    <a:pt x="32639" y="54864"/>
                  </a:lnTo>
                  <a:lnTo>
                    <a:pt x="30606" y="56642"/>
                  </a:lnTo>
                  <a:lnTo>
                    <a:pt x="28448" y="58420"/>
                  </a:lnTo>
                  <a:lnTo>
                    <a:pt x="26670" y="60198"/>
                  </a:lnTo>
                  <a:lnTo>
                    <a:pt x="25273" y="61976"/>
                  </a:lnTo>
                  <a:lnTo>
                    <a:pt x="23875" y="63881"/>
                  </a:lnTo>
                  <a:lnTo>
                    <a:pt x="23209" y="65659"/>
                  </a:lnTo>
                  <a:lnTo>
                    <a:pt x="23135" y="69469"/>
                  </a:lnTo>
                  <a:lnTo>
                    <a:pt x="23622" y="84074"/>
                  </a:lnTo>
                  <a:lnTo>
                    <a:pt x="29336" y="84074"/>
                  </a:lnTo>
                  <a:lnTo>
                    <a:pt x="30479" y="69469"/>
                  </a:lnTo>
                  <a:lnTo>
                    <a:pt x="30606" y="67437"/>
                  </a:lnTo>
                  <a:lnTo>
                    <a:pt x="31369" y="65659"/>
                  </a:lnTo>
                  <a:lnTo>
                    <a:pt x="33001" y="63881"/>
                  </a:lnTo>
                  <a:lnTo>
                    <a:pt x="34417" y="62230"/>
                  </a:lnTo>
                  <a:lnTo>
                    <a:pt x="36195" y="60579"/>
                  </a:lnTo>
                  <a:lnTo>
                    <a:pt x="38480" y="59055"/>
                  </a:lnTo>
                  <a:lnTo>
                    <a:pt x="42925" y="55626"/>
                  </a:lnTo>
                  <a:lnTo>
                    <a:pt x="45466" y="53721"/>
                  </a:lnTo>
                  <a:lnTo>
                    <a:pt x="47878" y="51816"/>
                  </a:lnTo>
                  <a:lnTo>
                    <a:pt x="50292" y="49657"/>
                  </a:lnTo>
                  <a:lnTo>
                    <a:pt x="52324" y="47244"/>
                  </a:lnTo>
                  <a:lnTo>
                    <a:pt x="54482" y="44831"/>
                  </a:lnTo>
                  <a:lnTo>
                    <a:pt x="56260" y="41910"/>
                  </a:lnTo>
                  <a:lnTo>
                    <a:pt x="59054" y="35306"/>
                  </a:lnTo>
                  <a:lnTo>
                    <a:pt x="59817" y="31496"/>
                  </a:lnTo>
                  <a:lnTo>
                    <a:pt x="59817" y="22733"/>
                  </a:lnTo>
                  <a:lnTo>
                    <a:pt x="58927" y="19050"/>
                  </a:lnTo>
                  <a:lnTo>
                    <a:pt x="57276" y="15621"/>
                  </a:lnTo>
                  <a:lnTo>
                    <a:pt x="55625" y="12319"/>
                  </a:lnTo>
                  <a:lnTo>
                    <a:pt x="53467" y="9525"/>
                  </a:lnTo>
                  <a:lnTo>
                    <a:pt x="50367" y="6858"/>
                  </a:lnTo>
                  <a:close/>
                </a:path>
                <a:path w="60325" h="128904">
                  <a:moveTo>
                    <a:pt x="33400" y="0"/>
                  </a:moveTo>
                  <a:lnTo>
                    <a:pt x="25907" y="0"/>
                  </a:lnTo>
                  <a:lnTo>
                    <a:pt x="22859" y="254"/>
                  </a:lnTo>
                  <a:lnTo>
                    <a:pt x="20066" y="1016"/>
                  </a:lnTo>
                  <a:lnTo>
                    <a:pt x="17145" y="1651"/>
                  </a:lnTo>
                  <a:lnTo>
                    <a:pt x="14477" y="2540"/>
                  </a:lnTo>
                  <a:lnTo>
                    <a:pt x="9651" y="4826"/>
                  </a:lnTo>
                  <a:lnTo>
                    <a:pt x="7493" y="6223"/>
                  </a:lnTo>
                  <a:lnTo>
                    <a:pt x="5460" y="7747"/>
                  </a:lnTo>
                  <a:lnTo>
                    <a:pt x="3428" y="9144"/>
                  </a:lnTo>
                  <a:lnTo>
                    <a:pt x="1650" y="10668"/>
                  </a:lnTo>
                  <a:lnTo>
                    <a:pt x="0" y="12319"/>
                  </a:lnTo>
                  <a:lnTo>
                    <a:pt x="2285" y="15875"/>
                  </a:lnTo>
                  <a:lnTo>
                    <a:pt x="2667" y="16637"/>
                  </a:lnTo>
                  <a:lnTo>
                    <a:pt x="3301" y="17018"/>
                  </a:lnTo>
                  <a:lnTo>
                    <a:pt x="4699" y="17018"/>
                  </a:lnTo>
                  <a:lnTo>
                    <a:pt x="5460" y="16510"/>
                  </a:lnTo>
                  <a:lnTo>
                    <a:pt x="7620" y="14351"/>
                  </a:lnTo>
                  <a:lnTo>
                    <a:pt x="9271" y="13208"/>
                  </a:lnTo>
                  <a:lnTo>
                    <a:pt x="13080" y="10668"/>
                  </a:lnTo>
                  <a:lnTo>
                    <a:pt x="15621" y="9525"/>
                  </a:lnTo>
                  <a:lnTo>
                    <a:pt x="18415" y="8509"/>
                  </a:lnTo>
                  <a:lnTo>
                    <a:pt x="21335" y="7366"/>
                  </a:lnTo>
                  <a:lnTo>
                    <a:pt x="24765" y="6858"/>
                  </a:lnTo>
                  <a:lnTo>
                    <a:pt x="50367" y="6858"/>
                  </a:lnTo>
                  <a:lnTo>
                    <a:pt x="48005" y="4826"/>
                  </a:lnTo>
                  <a:lnTo>
                    <a:pt x="44703" y="3048"/>
                  </a:lnTo>
                  <a:lnTo>
                    <a:pt x="37337" y="508"/>
                  </a:lnTo>
                  <a:lnTo>
                    <a:pt x="33400" y="0"/>
                  </a:lnTo>
                  <a:close/>
                </a:path>
                <a:path w="60325" h="128904">
                  <a:moveTo>
                    <a:pt x="27431" y="112395"/>
                  </a:moveTo>
                  <a:lnTo>
                    <a:pt x="25019" y="112395"/>
                  </a:lnTo>
                  <a:lnTo>
                    <a:pt x="24002" y="112522"/>
                  </a:lnTo>
                  <a:lnTo>
                    <a:pt x="18033" y="119507"/>
                  </a:lnTo>
                  <a:lnTo>
                    <a:pt x="18033" y="122936"/>
                  </a:lnTo>
                  <a:lnTo>
                    <a:pt x="18796" y="124968"/>
                  </a:lnTo>
                  <a:lnTo>
                    <a:pt x="20447" y="126492"/>
                  </a:lnTo>
                  <a:lnTo>
                    <a:pt x="21971" y="128016"/>
                  </a:lnTo>
                  <a:lnTo>
                    <a:pt x="23875" y="128905"/>
                  </a:lnTo>
                  <a:lnTo>
                    <a:pt x="27431" y="128905"/>
                  </a:lnTo>
                  <a:lnTo>
                    <a:pt x="34544" y="121793"/>
                  </a:lnTo>
                  <a:lnTo>
                    <a:pt x="34544" y="119507"/>
                  </a:lnTo>
                  <a:lnTo>
                    <a:pt x="28448" y="112522"/>
                  </a:lnTo>
                  <a:lnTo>
                    <a:pt x="27431" y="112395"/>
                  </a:lnTo>
                  <a:close/>
                </a:path>
              </a:pathLst>
            </a:custGeom>
            <a:solidFill>
              <a:srgbClr val="40404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599676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365759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365759" y="307847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E85A54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599676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751949" y="5623852"/>
              <a:ext cx="60325" cy="128905"/>
            </a:xfrm>
            <a:custGeom>
              <a:avLst/>
              <a:gdLst/>
              <a:ahLst/>
              <a:cxnLst/>
              <a:rect l="l" t="t" r="r" b="b"/>
              <a:pathLst>
                <a:path w="60325" h="128904">
                  <a:moveTo>
                    <a:pt x="50365" y="6946"/>
                  </a:moveTo>
                  <a:lnTo>
                    <a:pt x="31623" y="6946"/>
                  </a:lnTo>
                  <a:lnTo>
                    <a:pt x="34544" y="7404"/>
                  </a:lnTo>
                  <a:lnTo>
                    <a:pt x="40131" y="9245"/>
                  </a:lnTo>
                  <a:lnTo>
                    <a:pt x="51689" y="24155"/>
                  </a:lnTo>
                  <a:lnTo>
                    <a:pt x="51656" y="31521"/>
                  </a:lnTo>
                  <a:lnTo>
                    <a:pt x="34925" y="53225"/>
                  </a:lnTo>
                  <a:lnTo>
                    <a:pt x="32639" y="54978"/>
                  </a:lnTo>
                  <a:lnTo>
                    <a:pt x="30606" y="56692"/>
                  </a:lnTo>
                  <a:lnTo>
                    <a:pt x="28448" y="58420"/>
                  </a:lnTo>
                  <a:lnTo>
                    <a:pt x="26670" y="60198"/>
                  </a:lnTo>
                  <a:lnTo>
                    <a:pt x="23875" y="63893"/>
                  </a:lnTo>
                  <a:lnTo>
                    <a:pt x="23241" y="65671"/>
                  </a:lnTo>
                  <a:lnTo>
                    <a:pt x="23134" y="69532"/>
                  </a:lnTo>
                  <a:lnTo>
                    <a:pt x="23622" y="84150"/>
                  </a:lnTo>
                  <a:lnTo>
                    <a:pt x="29336" y="84150"/>
                  </a:lnTo>
                  <a:lnTo>
                    <a:pt x="30479" y="69532"/>
                  </a:lnTo>
                  <a:lnTo>
                    <a:pt x="30606" y="67513"/>
                  </a:lnTo>
                  <a:lnTo>
                    <a:pt x="31369" y="65671"/>
                  </a:lnTo>
                  <a:lnTo>
                    <a:pt x="34417" y="62344"/>
                  </a:lnTo>
                  <a:lnTo>
                    <a:pt x="36195" y="60693"/>
                  </a:lnTo>
                  <a:lnTo>
                    <a:pt x="38480" y="59055"/>
                  </a:lnTo>
                  <a:lnTo>
                    <a:pt x="42925" y="55676"/>
                  </a:lnTo>
                  <a:lnTo>
                    <a:pt x="45466" y="53797"/>
                  </a:lnTo>
                  <a:lnTo>
                    <a:pt x="47878" y="51930"/>
                  </a:lnTo>
                  <a:lnTo>
                    <a:pt x="50292" y="49758"/>
                  </a:lnTo>
                  <a:lnTo>
                    <a:pt x="52324" y="47294"/>
                  </a:lnTo>
                  <a:lnTo>
                    <a:pt x="54482" y="44818"/>
                  </a:lnTo>
                  <a:lnTo>
                    <a:pt x="56260" y="41960"/>
                  </a:lnTo>
                  <a:lnTo>
                    <a:pt x="59054" y="35420"/>
                  </a:lnTo>
                  <a:lnTo>
                    <a:pt x="59817" y="31521"/>
                  </a:lnTo>
                  <a:lnTo>
                    <a:pt x="59817" y="22847"/>
                  </a:lnTo>
                  <a:lnTo>
                    <a:pt x="58927" y="19088"/>
                  </a:lnTo>
                  <a:lnTo>
                    <a:pt x="55625" y="12369"/>
                  </a:lnTo>
                  <a:lnTo>
                    <a:pt x="53467" y="9537"/>
                  </a:lnTo>
                  <a:lnTo>
                    <a:pt x="50365" y="6946"/>
                  </a:lnTo>
                  <a:close/>
                </a:path>
                <a:path w="60325" h="128904">
                  <a:moveTo>
                    <a:pt x="33400" y="0"/>
                  </a:moveTo>
                  <a:lnTo>
                    <a:pt x="25907" y="0"/>
                  </a:lnTo>
                  <a:lnTo>
                    <a:pt x="22859" y="330"/>
                  </a:lnTo>
                  <a:lnTo>
                    <a:pt x="20066" y="1016"/>
                  </a:lnTo>
                  <a:lnTo>
                    <a:pt x="17145" y="1701"/>
                  </a:lnTo>
                  <a:lnTo>
                    <a:pt x="0" y="12382"/>
                  </a:lnTo>
                  <a:lnTo>
                    <a:pt x="2285" y="15951"/>
                  </a:lnTo>
                  <a:lnTo>
                    <a:pt x="2667" y="16662"/>
                  </a:lnTo>
                  <a:lnTo>
                    <a:pt x="3301" y="17018"/>
                  </a:lnTo>
                  <a:lnTo>
                    <a:pt x="4699" y="17018"/>
                  </a:lnTo>
                  <a:lnTo>
                    <a:pt x="5460" y="16497"/>
                  </a:lnTo>
                  <a:lnTo>
                    <a:pt x="6603" y="15468"/>
                  </a:lnTo>
                  <a:lnTo>
                    <a:pt x="7620" y="14427"/>
                  </a:lnTo>
                  <a:lnTo>
                    <a:pt x="9271" y="13258"/>
                  </a:lnTo>
                  <a:lnTo>
                    <a:pt x="24765" y="6946"/>
                  </a:lnTo>
                  <a:lnTo>
                    <a:pt x="50365" y="6946"/>
                  </a:lnTo>
                  <a:lnTo>
                    <a:pt x="48005" y="4902"/>
                  </a:lnTo>
                  <a:lnTo>
                    <a:pt x="44703" y="3111"/>
                  </a:lnTo>
                  <a:lnTo>
                    <a:pt x="37337" y="622"/>
                  </a:lnTo>
                  <a:lnTo>
                    <a:pt x="33400" y="0"/>
                  </a:lnTo>
                  <a:close/>
                </a:path>
                <a:path w="60325" h="128904">
                  <a:moveTo>
                    <a:pt x="27431" y="112420"/>
                  </a:moveTo>
                  <a:lnTo>
                    <a:pt x="25019" y="112420"/>
                  </a:lnTo>
                  <a:lnTo>
                    <a:pt x="24002" y="112636"/>
                  </a:lnTo>
                  <a:lnTo>
                    <a:pt x="18033" y="119583"/>
                  </a:lnTo>
                  <a:lnTo>
                    <a:pt x="18033" y="123024"/>
                  </a:lnTo>
                  <a:lnTo>
                    <a:pt x="18796" y="124968"/>
                  </a:lnTo>
                  <a:lnTo>
                    <a:pt x="20447" y="126542"/>
                  </a:lnTo>
                  <a:lnTo>
                    <a:pt x="21971" y="128117"/>
                  </a:lnTo>
                  <a:lnTo>
                    <a:pt x="23875" y="128905"/>
                  </a:lnTo>
                  <a:lnTo>
                    <a:pt x="27431" y="128905"/>
                  </a:lnTo>
                  <a:lnTo>
                    <a:pt x="34544" y="121894"/>
                  </a:lnTo>
                  <a:lnTo>
                    <a:pt x="34544" y="119583"/>
                  </a:lnTo>
                  <a:lnTo>
                    <a:pt x="28448" y="112636"/>
                  </a:lnTo>
                  <a:lnTo>
                    <a:pt x="27431" y="112420"/>
                  </a:lnTo>
                  <a:close/>
                </a:path>
              </a:pathLst>
            </a:custGeom>
            <a:solidFill>
              <a:srgbClr val="40404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338327" y="5489447"/>
            <a:ext cx="1463040" cy="548640"/>
            <a:chOff x="338327" y="5489447"/>
            <a:chExt cx="1463040" cy="548640"/>
          </a:xfrm>
        </p:grpSpPr>
        <p:sp>
          <p:nvSpPr>
            <p:cNvPr id="52" name="object 52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248411" y="1840992"/>
            <a:ext cx="1643380" cy="3556000"/>
            <a:chOff x="248411" y="1840992"/>
            <a:chExt cx="1643380" cy="3556000"/>
          </a:xfrm>
        </p:grpSpPr>
        <p:sp>
          <p:nvSpPr>
            <p:cNvPr id="56" name="object 56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248411" y="1840992"/>
              <a:ext cx="1643380" cy="3556000"/>
            </a:xfrm>
            <a:custGeom>
              <a:avLst/>
              <a:gdLst/>
              <a:ahLst/>
              <a:cxnLst/>
              <a:rect l="l" t="t" r="r" b="b"/>
              <a:pathLst>
                <a:path w="1643380" h="3556000">
                  <a:moveTo>
                    <a:pt x="1642872" y="0"/>
                  </a:moveTo>
                  <a:lnTo>
                    <a:pt x="0" y="0"/>
                  </a:lnTo>
                  <a:lnTo>
                    <a:pt x="0" y="3555491"/>
                  </a:lnTo>
                  <a:lnTo>
                    <a:pt x="1642872" y="3555491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167753" y="5563800"/>
            <a:ext cx="128905" cy="239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592948" y="5563800"/>
            <a:ext cx="128905" cy="239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8018144" y="5563800"/>
            <a:ext cx="128905" cy="239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3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150" dirty="0"/>
              <a:t>BROADCASTING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665476" y="3069335"/>
            <a:ext cx="5081270" cy="1487805"/>
            <a:chOff x="2665476" y="3069335"/>
            <a:chExt cx="5081270" cy="14878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5476" y="3069335"/>
              <a:ext cx="5081016" cy="13030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0232" y="4018787"/>
              <a:ext cx="536448" cy="53797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691764" y="1341196"/>
            <a:ext cx="8291830" cy="1353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14" dirty="0">
                <a:solidFill>
                  <a:srgbClr val="404040"/>
                </a:solidFill>
                <a:latin typeface="Tahoma"/>
                <a:cs typeface="Tahoma"/>
              </a:rPr>
              <a:t>Broadcasting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lets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perform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vectorized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different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sizes,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where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will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expand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smaller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‘fit’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larger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Single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values</a:t>
            </a:r>
            <a:r>
              <a:rPr sz="16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404040"/>
                </a:solidFill>
                <a:latin typeface="Tahoma"/>
                <a:cs typeface="Tahoma"/>
              </a:rPr>
              <a:t>(scalars)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broadcast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404040"/>
                </a:solidFill>
                <a:latin typeface="Tahoma"/>
                <a:cs typeface="Tahoma"/>
              </a:rPr>
              <a:t>any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Dimensions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length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greater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must</a:t>
            </a:r>
            <a:r>
              <a:rPr sz="16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404040"/>
                </a:solidFill>
                <a:latin typeface="Tahoma"/>
                <a:cs typeface="Tahoma"/>
              </a:rPr>
              <a:t>same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size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38327" y="5489447"/>
            <a:ext cx="1463040" cy="548640"/>
            <a:chOff x="338327" y="5489447"/>
            <a:chExt cx="1463040" cy="548640"/>
          </a:xfrm>
        </p:grpSpPr>
        <p:sp>
          <p:nvSpPr>
            <p:cNvPr id="12" name="object 12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248411" y="1840992"/>
            <a:ext cx="1643380" cy="3556000"/>
            <a:chOff x="248411" y="1840992"/>
            <a:chExt cx="1643380" cy="3556000"/>
          </a:xfrm>
        </p:grpSpPr>
        <p:sp>
          <p:nvSpPr>
            <p:cNvPr id="16" name="object 16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48411" y="1840992"/>
              <a:ext cx="1643380" cy="3556000"/>
            </a:xfrm>
            <a:custGeom>
              <a:avLst/>
              <a:gdLst/>
              <a:ahLst/>
              <a:cxnLst/>
              <a:rect l="l" t="t" r="r" b="b"/>
              <a:pathLst>
                <a:path w="1643380" h="3556000">
                  <a:moveTo>
                    <a:pt x="1642872" y="0"/>
                  </a:moveTo>
                  <a:lnTo>
                    <a:pt x="0" y="0"/>
                  </a:lnTo>
                  <a:lnTo>
                    <a:pt x="0" y="3555491"/>
                  </a:lnTo>
                  <a:lnTo>
                    <a:pt x="1642872" y="3555491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2642616" y="4520184"/>
            <a:ext cx="4374515" cy="984885"/>
            <a:chOff x="2642616" y="4520184"/>
            <a:chExt cx="4374515" cy="984885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3239" y="4520184"/>
              <a:ext cx="143820" cy="98298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42616" y="4520184"/>
              <a:ext cx="4319015" cy="98450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806943" y="4118609"/>
            <a:ext cx="2821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2000" spc="6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co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work?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7152131" y="4800600"/>
          <a:ext cx="4694542" cy="10363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3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3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6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2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84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1556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209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03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8226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9334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829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873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5968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81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5905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7464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</a:tblGrid>
              <a:tr h="3078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12128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48">
                <a:tc rowSpan="3"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b="1" dirty="0">
                          <a:solidFill>
                            <a:srgbClr val="A20FFF"/>
                          </a:solidFill>
                          <a:latin typeface="Tahoma"/>
                          <a:cs typeface="Tahoma"/>
                        </a:rPr>
                        <a:t>+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b="1" dirty="0">
                          <a:solidFill>
                            <a:srgbClr val="A20FFF"/>
                          </a:solidFill>
                          <a:latin typeface="Tahoma"/>
                          <a:cs typeface="Tahoma"/>
                        </a:rPr>
                        <a:t>=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12128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87">
                <a:tc gridSpan="9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848">
                <a:tc gridSpan="9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12128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6" name="object 36"/>
          <p:cNvGrpSpPr/>
          <p:nvPr/>
        </p:nvGrpSpPr>
        <p:grpSpPr>
          <a:xfrm>
            <a:off x="7183881" y="4794250"/>
            <a:ext cx="378460" cy="1049020"/>
            <a:chOff x="7183881" y="4794250"/>
            <a:chExt cx="378460" cy="1049020"/>
          </a:xfrm>
        </p:grpSpPr>
        <p:sp>
          <p:nvSpPr>
            <p:cNvPr id="37" name="object 37"/>
            <p:cNvSpPr/>
            <p:nvPr/>
          </p:nvSpPr>
          <p:spPr>
            <a:xfrm>
              <a:off x="7190231" y="4800600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90231" y="5164836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43012" y="5260594"/>
              <a:ext cx="70611" cy="12661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190231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43012" y="5624741"/>
              <a:ext cx="70611" cy="126682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7609078" y="4794250"/>
            <a:ext cx="378460" cy="1049020"/>
            <a:chOff x="7609078" y="4794250"/>
            <a:chExt cx="378460" cy="1049020"/>
          </a:xfrm>
        </p:grpSpPr>
        <p:sp>
          <p:nvSpPr>
            <p:cNvPr id="43" name="object 43"/>
            <p:cNvSpPr/>
            <p:nvPr/>
          </p:nvSpPr>
          <p:spPr>
            <a:xfrm>
              <a:off x="7615428" y="4800600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615428" y="5164836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57795" y="5259705"/>
              <a:ext cx="81406" cy="12750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615428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57795" y="5623852"/>
              <a:ext cx="81406" cy="127571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8034273" y="4794250"/>
            <a:ext cx="378460" cy="1049020"/>
            <a:chOff x="8034273" y="4794250"/>
            <a:chExt cx="378460" cy="1049020"/>
          </a:xfrm>
        </p:grpSpPr>
        <p:sp>
          <p:nvSpPr>
            <p:cNvPr id="49" name="object 49"/>
            <p:cNvSpPr/>
            <p:nvPr/>
          </p:nvSpPr>
          <p:spPr>
            <a:xfrm>
              <a:off x="8040623" y="4800600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040623" y="5164836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82990" y="5259705"/>
              <a:ext cx="81787" cy="12890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040623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182990" y="5623852"/>
              <a:ext cx="81787" cy="129006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8891016" y="4800600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19"/>
                </a:moveTo>
                <a:lnTo>
                  <a:pt x="365759" y="1036319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19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9309861" y="4794250"/>
            <a:ext cx="378460" cy="1049020"/>
            <a:chOff x="9309861" y="4794250"/>
            <a:chExt cx="378460" cy="1049020"/>
          </a:xfrm>
        </p:grpSpPr>
        <p:sp>
          <p:nvSpPr>
            <p:cNvPr id="56" name="object 56"/>
            <p:cNvSpPr/>
            <p:nvPr/>
          </p:nvSpPr>
          <p:spPr>
            <a:xfrm>
              <a:off x="9316211" y="4800600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58705" y="4895468"/>
              <a:ext cx="81407" cy="12750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9316211" y="5164836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58705" y="5259705"/>
              <a:ext cx="81407" cy="127507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9316211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458705" y="5623852"/>
              <a:ext cx="81407" cy="127571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9735057" y="4794250"/>
            <a:ext cx="378460" cy="1049020"/>
            <a:chOff x="9735057" y="4794250"/>
            <a:chExt cx="378460" cy="1049020"/>
          </a:xfrm>
        </p:grpSpPr>
        <p:sp>
          <p:nvSpPr>
            <p:cNvPr id="63" name="object 63"/>
            <p:cNvSpPr/>
            <p:nvPr/>
          </p:nvSpPr>
          <p:spPr>
            <a:xfrm>
              <a:off x="9741407" y="4800600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883901" y="4895468"/>
              <a:ext cx="81406" cy="12750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9741407" y="5164836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883901" y="5259705"/>
              <a:ext cx="81406" cy="12750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9741407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883901" y="5623852"/>
              <a:ext cx="81406" cy="127571"/>
            </a:xfrm>
            <a:prstGeom prst="rect">
              <a:avLst/>
            </a:prstGeom>
          </p:spPr>
        </p:pic>
      </p:grpSp>
      <p:sp>
        <p:nvSpPr>
          <p:cNvPr id="69" name="object 69"/>
          <p:cNvSpPr/>
          <p:nvPr/>
        </p:nvSpPr>
        <p:spPr>
          <a:xfrm>
            <a:off x="10581131" y="4800600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19"/>
                </a:moveTo>
                <a:lnTo>
                  <a:pt x="365759" y="1036319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19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006328" y="4800600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19"/>
                </a:moveTo>
                <a:lnTo>
                  <a:pt x="365759" y="1036319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19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431523" y="4800600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19"/>
                </a:moveTo>
                <a:lnTo>
                  <a:pt x="365759" y="1036319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19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150" dirty="0"/>
              <a:t>BROADCASTING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341196"/>
            <a:ext cx="8291830" cy="1353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14" dirty="0">
                <a:solidFill>
                  <a:srgbClr val="404040"/>
                </a:solidFill>
                <a:latin typeface="Tahoma"/>
                <a:cs typeface="Tahoma"/>
              </a:rPr>
              <a:t>Broadcasting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lets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perform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vectorized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different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sizes,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where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will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expand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smaller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‘fit’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larger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Single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values</a:t>
            </a:r>
            <a:r>
              <a:rPr sz="16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404040"/>
                </a:solidFill>
                <a:latin typeface="Tahoma"/>
                <a:cs typeface="Tahoma"/>
              </a:rPr>
              <a:t>(scalars)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broadcast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404040"/>
                </a:solidFill>
                <a:latin typeface="Tahoma"/>
                <a:cs typeface="Tahoma"/>
              </a:rPr>
              <a:t>any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Dimensions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length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greater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must</a:t>
            </a:r>
            <a:r>
              <a:rPr sz="16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404040"/>
                </a:solidFill>
                <a:latin typeface="Tahoma"/>
                <a:cs typeface="Tahoma"/>
              </a:rPr>
              <a:t>same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size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8327" y="5489447"/>
            <a:ext cx="1463040" cy="548640"/>
            <a:chOff x="338327" y="5489447"/>
            <a:chExt cx="1463040" cy="548640"/>
          </a:xfrm>
        </p:grpSpPr>
        <p:sp>
          <p:nvSpPr>
            <p:cNvPr id="9" name="object 9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248411" y="1840992"/>
            <a:ext cx="1643380" cy="3556000"/>
            <a:chOff x="248411" y="1840992"/>
            <a:chExt cx="1643380" cy="3556000"/>
          </a:xfrm>
        </p:grpSpPr>
        <p:sp>
          <p:nvSpPr>
            <p:cNvPr id="13" name="object 13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8411" y="1840992"/>
              <a:ext cx="1643380" cy="3556000"/>
            </a:xfrm>
            <a:custGeom>
              <a:avLst/>
              <a:gdLst/>
              <a:ahLst/>
              <a:cxnLst/>
              <a:rect l="l" t="t" r="r" b="b"/>
              <a:pathLst>
                <a:path w="1643380" h="3556000">
                  <a:moveTo>
                    <a:pt x="1642872" y="0"/>
                  </a:moveTo>
                  <a:lnTo>
                    <a:pt x="0" y="0"/>
                  </a:lnTo>
                  <a:lnTo>
                    <a:pt x="0" y="3555491"/>
                  </a:lnTo>
                  <a:lnTo>
                    <a:pt x="1642872" y="3555491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62427" y="3198876"/>
            <a:ext cx="4824984" cy="172974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995921" y="4093845"/>
            <a:ext cx="2821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2000" spc="6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co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work?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350253" y="3994403"/>
            <a:ext cx="1111885" cy="1827530"/>
            <a:chOff x="6350253" y="3994403"/>
            <a:chExt cx="1111885" cy="1827530"/>
          </a:xfrm>
        </p:grpSpPr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79463" y="3994403"/>
              <a:ext cx="536447" cy="53797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56603" y="5506592"/>
              <a:ext cx="307975" cy="309245"/>
            </a:xfrm>
            <a:custGeom>
              <a:avLst/>
              <a:gdLst/>
              <a:ahLst/>
              <a:cxnLst/>
              <a:rect l="l" t="t" r="r" b="b"/>
              <a:pathLst>
                <a:path w="307975" h="309245">
                  <a:moveTo>
                    <a:pt x="307467" y="0"/>
                  </a:moveTo>
                  <a:lnTo>
                    <a:pt x="0" y="0"/>
                  </a:lnTo>
                  <a:lnTo>
                    <a:pt x="0" y="308990"/>
                  </a:lnTo>
                  <a:lnTo>
                    <a:pt x="307467" y="308990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664070" y="5404103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488" y="0"/>
                  </a:moveTo>
                  <a:lnTo>
                    <a:pt x="0" y="102489"/>
                  </a:lnTo>
                  <a:lnTo>
                    <a:pt x="0" y="411480"/>
                  </a:lnTo>
                  <a:lnTo>
                    <a:pt x="102488" y="308991"/>
                  </a:lnTo>
                  <a:lnTo>
                    <a:pt x="102488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56603" y="5404103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5" y="0"/>
                  </a:moveTo>
                  <a:lnTo>
                    <a:pt x="102488" y="0"/>
                  </a:lnTo>
                  <a:lnTo>
                    <a:pt x="0" y="102489"/>
                  </a:lnTo>
                  <a:lnTo>
                    <a:pt x="307467" y="102489"/>
                  </a:lnTo>
                  <a:lnTo>
                    <a:pt x="409955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356603" y="5404103"/>
              <a:ext cx="410209" cy="411480"/>
            </a:xfrm>
            <a:custGeom>
              <a:avLst/>
              <a:gdLst/>
              <a:ahLst/>
              <a:cxnLst/>
              <a:rect l="l" t="t" r="r" b="b"/>
              <a:pathLst>
                <a:path w="410209" h="411479">
                  <a:moveTo>
                    <a:pt x="0" y="102489"/>
                  </a:moveTo>
                  <a:lnTo>
                    <a:pt x="102488" y="0"/>
                  </a:lnTo>
                  <a:lnTo>
                    <a:pt x="409955" y="0"/>
                  </a:lnTo>
                  <a:lnTo>
                    <a:pt x="409955" y="308991"/>
                  </a:lnTo>
                  <a:lnTo>
                    <a:pt x="307467" y="411480"/>
                  </a:lnTo>
                  <a:lnTo>
                    <a:pt x="0" y="411480"/>
                  </a:lnTo>
                  <a:lnTo>
                    <a:pt x="0" y="102489"/>
                  </a:lnTo>
                  <a:close/>
                </a:path>
                <a:path w="410209" h="411479">
                  <a:moveTo>
                    <a:pt x="0" y="102489"/>
                  </a:moveTo>
                  <a:lnTo>
                    <a:pt x="307467" y="102489"/>
                  </a:lnTo>
                  <a:lnTo>
                    <a:pt x="409955" y="0"/>
                  </a:lnTo>
                </a:path>
                <a:path w="410209" h="411479">
                  <a:moveTo>
                    <a:pt x="307467" y="102489"/>
                  </a:moveTo>
                  <a:lnTo>
                    <a:pt x="307467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699503" y="5506973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09" y="30860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08113" y="5404103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69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69" y="308610"/>
                  </a:lnTo>
                  <a:lnTo>
                    <a:pt x="10286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699503" y="5404103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10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699503" y="5404103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10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10" y="102870"/>
                  </a:lnTo>
                  <a:lnTo>
                    <a:pt x="411479" y="0"/>
                  </a:lnTo>
                </a:path>
                <a:path w="411479" h="411479">
                  <a:moveTo>
                    <a:pt x="308610" y="102870"/>
                  </a:moveTo>
                  <a:lnTo>
                    <a:pt x="308610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043927" y="5506973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09" y="30860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352537" y="5404103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69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69" y="308610"/>
                  </a:lnTo>
                  <a:lnTo>
                    <a:pt x="10286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043927" y="5404103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10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043927" y="5404103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10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10" y="102870"/>
                  </a:lnTo>
                  <a:lnTo>
                    <a:pt x="411479" y="0"/>
                  </a:lnTo>
                </a:path>
                <a:path w="411479" h="411479">
                  <a:moveTo>
                    <a:pt x="308610" y="102870"/>
                  </a:moveTo>
                  <a:lnTo>
                    <a:pt x="308610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356603" y="5168264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307467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7467" y="307467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664070" y="5065775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8" y="0"/>
                  </a:moveTo>
                  <a:lnTo>
                    <a:pt x="0" y="102488"/>
                  </a:lnTo>
                  <a:lnTo>
                    <a:pt x="0" y="409956"/>
                  </a:lnTo>
                  <a:lnTo>
                    <a:pt x="102488" y="307467"/>
                  </a:lnTo>
                  <a:lnTo>
                    <a:pt x="102488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356603" y="5065775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5" y="0"/>
                  </a:moveTo>
                  <a:lnTo>
                    <a:pt x="102488" y="0"/>
                  </a:lnTo>
                  <a:lnTo>
                    <a:pt x="0" y="102488"/>
                  </a:lnTo>
                  <a:lnTo>
                    <a:pt x="307467" y="102488"/>
                  </a:lnTo>
                  <a:lnTo>
                    <a:pt x="409955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356603" y="5065775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09" h="410210">
                  <a:moveTo>
                    <a:pt x="0" y="102488"/>
                  </a:moveTo>
                  <a:lnTo>
                    <a:pt x="102488" y="0"/>
                  </a:lnTo>
                  <a:lnTo>
                    <a:pt x="409955" y="0"/>
                  </a:lnTo>
                  <a:lnTo>
                    <a:pt x="409955" y="307467"/>
                  </a:lnTo>
                  <a:lnTo>
                    <a:pt x="307467" y="409956"/>
                  </a:lnTo>
                  <a:lnTo>
                    <a:pt x="0" y="409956"/>
                  </a:lnTo>
                  <a:lnTo>
                    <a:pt x="0" y="102488"/>
                  </a:lnTo>
                  <a:close/>
                </a:path>
                <a:path w="410209" h="410210">
                  <a:moveTo>
                    <a:pt x="0" y="102488"/>
                  </a:moveTo>
                  <a:lnTo>
                    <a:pt x="307467" y="102488"/>
                  </a:lnTo>
                  <a:lnTo>
                    <a:pt x="409955" y="0"/>
                  </a:lnTo>
                </a:path>
                <a:path w="410209" h="410210">
                  <a:moveTo>
                    <a:pt x="307467" y="102488"/>
                  </a:moveTo>
                  <a:lnTo>
                    <a:pt x="307467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458965" y="5215367"/>
            <a:ext cx="104139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693154" y="5059426"/>
            <a:ext cx="768985" cy="422909"/>
            <a:chOff x="6693154" y="5059426"/>
            <a:chExt cx="768985" cy="422909"/>
          </a:xfrm>
        </p:grpSpPr>
        <p:sp>
          <p:nvSpPr>
            <p:cNvPr id="50" name="object 50"/>
            <p:cNvSpPr/>
            <p:nvPr/>
          </p:nvSpPr>
          <p:spPr>
            <a:xfrm>
              <a:off x="6699504" y="5168265"/>
              <a:ext cx="309245" cy="307975"/>
            </a:xfrm>
            <a:custGeom>
              <a:avLst/>
              <a:gdLst/>
              <a:ahLst/>
              <a:cxnLst/>
              <a:rect l="l" t="t" r="r" b="b"/>
              <a:pathLst>
                <a:path w="309245" h="307975">
                  <a:moveTo>
                    <a:pt x="308991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8991" y="307467"/>
                  </a:lnTo>
                  <a:lnTo>
                    <a:pt x="308991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008495" y="5065776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8" y="0"/>
                  </a:moveTo>
                  <a:lnTo>
                    <a:pt x="0" y="102488"/>
                  </a:lnTo>
                  <a:lnTo>
                    <a:pt x="0" y="409956"/>
                  </a:lnTo>
                  <a:lnTo>
                    <a:pt x="102488" y="307467"/>
                  </a:lnTo>
                  <a:lnTo>
                    <a:pt x="102488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699504" y="5065776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489" y="0"/>
                  </a:lnTo>
                  <a:lnTo>
                    <a:pt x="0" y="102488"/>
                  </a:lnTo>
                  <a:lnTo>
                    <a:pt x="308991" y="102488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699504" y="5065776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8"/>
                  </a:moveTo>
                  <a:lnTo>
                    <a:pt x="102489" y="0"/>
                  </a:lnTo>
                  <a:lnTo>
                    <a:pt x="411479" y="0"/>
                  </a:lnTo>
                  <a:lnTo>
                    <a:pt x="411479" y="307467"/>
                  </a:lnTo>
                  <a:lnTo>
                    <a:pt x="308991" y="409956"/>
                  </a:lnTo>
                  <a:lnTo>
                    <a:pt x="0" y="409956"/>
                  </a:lnTo>
                  <a:lnTo>
                    <a:pt x="0" y="102488"/>
                  </a:lnTo>
                  <a:close/>
                </a:path>
                <a:path w="411479" h="410210">
                  <a:moveTo>
                    <a:pt x="0" y="102488"/>
                  </a:moveTo>
                  <a:lnTo>
                    <a:pt x="308991" y="102488"/>
                  </a:lnTo>
                  <a:lnTo>
                    <a:pt x="411479" y="0"/>
                  </a:lnTo>
                </a:path>
                <a:path w="411479" h="410210">
                  <a:moveTo>
                    <a:pt x="308991" y="102488"/>
                  </a:moveTo>
                  <a:lnTo>
                    <a:pt x="308991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043928" y="5168265"/>
              <a:ext cx="309245" cy="307975"/>
            </a:xfrm>
            <a:custGeom>
              <a:avLst/>
              <a:gdLst/>
              <a:ahLst/>
              <a:cxnLst/>
              <a:rect l="l" t="t" r="r" b="b"/>
              <a:pathLst>
                <a:path w="309245" h="307975">
                  <a:moveTo>
                    <a:pt x="308991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8991" y="307467"/>
                  </a:lnTo>
                  <a:lnTo>
                    <a:pt x="308991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352919" y="5065776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8" y="0"/>
                  </a:moveTo>
                  <a:lnTo>
                    <a:pt x="0" y="102488"/>
                  </a:lnTo>
                  <a:lnTo>
                    <a:pt x="0" y="409956"/>
                  </a:lnTo>
                  <a:lnTo>
                    <a:pt x="102488" y="307467"/>
                  </a:lnTo>
                  <a:lnTo>
                    <a:pt x="102488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043928" y="5065776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489" y="0"/>
                  </a:lnTo>
                  <a:lnTo>
                    <a:pt x="0" y="102488"/>
                  </a:lnTo>
                  <a:lnTo>
                    <a:pt x="308991" y="102488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043928" y="5065776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8"/>
                  </a:moveTo>
                  <a:lnTo>
                    <a:pt x="102489" y="0"/>
                  </a:lnTo>
                  <a:lnTo>
                    <a:pt x="411479" y="0"/>
                  </a:lnTo>
                  <a:lnTo>
                    <a:pt x="411479" y="307467"/>
                  </a:lnTo>
                  <a:lnTo>
                    <a:pt x="308991" y="409956"/>
                  </a:lnTo>
                  <a:lnTo>
                    <a:pt x="0" y="409956"/>
                  </a:lnTo>
                  <a:lnTo>
                    <a:pt x="0" y="102488"/>
                  </a:lnTo>
                  <a:close/>
                </a:path>
                <a:path w="411479" h="410210">
                  <a:moveTo>
                    <a:pt x="0" y="102488"/>
                  </a:moveTo>
                  <a:lnTo>
                    <a:pt x="308991" y="102488"/>
                  </a:lnTo>
                  <a:lnTo>
                    <a:pt x="411479" y="0"/>
                  </a:lnTo>
                </a:path>
                <a:path w="411479" h="410210">
                  <a:moveTo>
                    <a:pt x="308991" y="102488"/>
                  </a:moveTo>
                  <a:lnTo>
                    <a:pt x="308991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790181" y="5200345"/>
            <a:ext cx="4730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6235" algn="l"/>
              </a:tabLst>
            </a:pP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	1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219190" y="4710429"/>
            <a:ext cx="1242695" cy="1245870"/>
            <a:chOff x="6219190" y="4710429"/>
            <a:chExt cx="1242695" cy="1245870"/>
          </a:xfrm>
        </p:grpSpPr>
        <p:sp>
          <p:nvSpPr>
            <p:cNvPr id="60" name="object 60"/>
            <p:cNvSpPr/>
            <p:nvPr/>
          </p:nvSpPr>
          <p:spPr>
            <a:xfrm>
              <a:off x="6356604" y="4819268"/>
              <a:ext cx="307975" cy="309245"/>
            </a:xfrm>
            <a:custGeom>
              <a:avLst/>
              <a:gdLst/>
              <a:ahLst/>
              <a:cxnLst/>
              <a:rect l="l" t="t" r="r" b="b"/>
              <a:pathLst>
                <a:path w="307975" h="309245">
                  <a:moveTo>
                    <a:pt x="307467" y="0"/>
                  </a:moveTo>
                  <a:lnTo>
                    <a:pt x="0" y="0"/>
                  </a:lnTo>
                  <a:lnTo>
                    <a:pt x="0" y="308990"/>
                  </a:lnTo>
                  <a:lnTo>
                    <a:pt x="307467" y="308990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664071" y="4716779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488" y="0"/>
                  </a:moveTo>
                  <a:lnTo>
                    <a:pt x="0" y="102489"/>
                  </a:lnTo>
                  <a:lnTo>
                    <a:pt x="0" y="411480"/>
                  </a:lnTo>
                  <a:lnTo>
                    <a:pt x="102488" y="308991"/>
                  </a:lnTo>
                  <a:lnTo>
                    <a:pt x="102488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356604" y="4716779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5" y="0"/>
                  </a:moveTo>
                  <a:lnTo>
                    <a:pt x="102488" y="0"/>
                  </a:lnTo>
                  <a:lnTo>
                    <a:pt x="0" y="102489"/>
                  </a:lnTo>
                  <a:lnTo>
                    <a:pt x="307467" y="102489"/>
                  </a:lnTo>
                  <a:lnTo>
                    <a:pt x="409955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356604" y="4716779"/>
              <a:ext cx="410209" cy="411480"/>
            </a:xfrm>
            <a:custGeom>
              <a:avLst/>
              <a:gdLst/>
              <a:ahLst/>
              <a:cxnLst/>
              <a:rect l="l" t="t" r="r" b="b"/>
              <a:pathLst>
                <a:path w="410209" h="411479">
                  <a:moveTo>
                    <a:pt x="0" y="102489"/>
                  </a:moveTo>
                  <a:lnTo>
                    <a:pt x="102488" y="0"/>
                  </a:lnTo>
                  <a:lnTo>
                    <a:pt x="409955" y="0"/>
                  </a:lnTo>
                  <a:lnTo>
                    <a:pt x="409955" y="308991"/>
                  </a:lnTo>
                  <a:lnTo>
                    <a:pt x="307467" y="411480"/>
                  </a:lnTo>
                  <a:lnTo>
                    <a:pt x="0" y="411480"/>
                  </a:lnTo>
                  <a:lnTo>
                    <a:pt x="0" y="102489"/>
                  </a:lnTo>
                  <a:close/>
                </a:path>
                <a:path w="410209" h="411479">
                  <a:moveTo>
                    <a:pt x="0" y="102489"/>
                  </a:moveTo>
                  <a:lnTo>
                    <a:pt x="307467" y="102489"/>
                  </a:lnTo>
                  <a:lnTo>
                    <a:pt x="409955" y="0"/>
                  </a:lnTo>
                </a:path>
                <a:path w="410209" h="411479">
                  <a:moveTo>
                    <a:pt x="307467" y="102489"/>
                  </a:moveTo>
                  <a:lnTo>
                    <a:pt x="307467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699504" y="4819649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10"/>
                  </a:lnTo>
                  <a:lnTo>
                    <a:pt x="308609" y="308610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008114" y="4716779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69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69" y="308610"/>
                  </a:lnTo>
                  <a:lnTo>
                    <a:pt x="10286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699504" y="4716779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10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699504" y="4716779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10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10" y="102870"/>
                  </a:lnTo>
                  <a:lnTo>
                    <a:pt x="411479" y="0"/>
                  </a:lnTo>
                </a:path>
                <a:path w="411479" h="411479">
                  <a:moveTo>
                    <a:pt x="308610" y="102870"/>
                  </a:moveTo>
                  <a:lnTo>
                    <a:pt x="308610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043928" y="4819649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10"/>
                  </a:lnTo>
                  <a:lnTo>
                    <a:pt x="308609" y="308610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352538" y="4716779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69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69" y="308610"/>
                  </a:lnTo>
                  <a:lnTo>
                    <a:pt x="10286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043928" y="4716779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10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043928" y="4716779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10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10" y="102870"/>
                  </a:lnTo>
                  <a:lnTo>
                    <a:pt x="411479" y="0"/>
                  </a:lnTo>
                </a:path>
                <a:path w="411479" h="411479">
                  <a:moveTo>
                    <a:pt x="308610" y="102870"/>
                  </a:moveTo>
                  <a:lnTo>
                    <a:pt x="308610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225540" y="5641085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10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10" y="308609"/>
                  </a:lnTo>
                  <a:lnTo>
                    <a:pt x="308610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534150" y="5538215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225540" y="5538215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80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10" y="102870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225540" y="5538215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80" y="0"/>
                  </a:lnTo>
                  <a:lnTo>
                    <a:pt x="411480" y="308610"/>
                  </a:lnTo>
                  <a:lnTo>
                    <a:pt x="308610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10" y="102870"/>
                  </a:lnTo>
                  <a:lnTo>
                    <a:pt x="411480" y="0"/>
                  </a:lnTo>
                </a:path>
                <a:path w="411479" h="411479">
                  <a:moveTo>
                    <a:pt x="308610" y="102870"/>
                  </a:moveTo>
                  <a:lnTo>
                    <a:pt x="308610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569964" y="5640704"/>
              <a:ext cx="307975" cy="309245"/>
            </a:xfrm>
            <a:custGeom>
              <a:avLst/>
              <a:gdLst/>
              <a:ahLst/>
              <a:cxnLst/>
              <a:rect l="l" t="t" r="r" b="b"/>
              <a:pathLst>
                <a:path w="307975" h="309245">
                  <a:moveTo>
                    <a:pt x="307467" y="0"/>
                  </a:moveTo>
                  <a:lnTo>
                    <a:pt x="0" y="0"/>
                  </a:lnTo>
                  <a:lnTo>
                    <a:pt x="0" y="308991"/>
                  </a:lnTo>
                  <a:lnTo>
                    <a:pt x="307467" y="308991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877431" y="5538215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489" y="0"/>
                  </a:moveTo>
                  <a:lnTo>
                    <a:pt x="0" y="102489"/>
                  </a:lnTo>
                  <a:lnTo>
                    <a:pt x="0" y="411480"/>
                  </a:lnTo>
                  <a:lnTo>
                    <a:pt x="102489" y="308991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569964" y="5538215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5" y="0"/>
                  </a:moveTo>
                  <a:lnTo>
                    <a:pt x="102488" y="0"/>
                  </a:lnTo>
                  <a:lnTo>
                    <a:pt x="0" y="102489"/>
                  </a:lnTo>
                  <a:lnTo>
                    <a:pt x="307466" y="102489"/>
                  </a:lnTo>
                  <a:lnTo>
                    <a:pt x="409955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569964" y="5538215"/>
              <a:ext cx="410209" cy="411480"/>
            </a:xfrm>
            <a:custGeom>
              <a:avLst/>
              <a:gdLst/>
              <a:ahLst/>
              <a:cxnLst/>
              <a:rect l="l" t="t" r="r" b="b"/>
              <a:pathLst>
                <a:path w="410209" h="411479">
                  <a:moveTo>
                    <a:pt x="0" y="102489"/>
                  </a:moveTo>
                  <a:lnTo>
                    <a:pt x="102488" y="0"/>
                  </a:lnTo>
                  <a:lnTo>
                    <a:pt x="409955" y="0"/>
                  </a:lnTo>
                  <a:lnTo>
                    <a:pt x="409955" y="308991"/>
                  </a:lnTo>
                  <a:lnTo>
                    <a:pt x="307466" y="411480"/>
                  </a:lnTo>
                  <a:lnTo>
                    <a:pt x="0" y="411480"/>
                  </a:lnTo>
                  <a:lnTo>
                    <a:pt x="0" y="102489"/>
                  </a:lnTo>
                  <a:close/>
                </a:path>
                <a:path w="410209" h="411479">
                  <a:moveTo>
                    <a:pt x="0" y="102489"/>
                  </a:moveTo>
                  <a:lnTo>
                    <a:pt x="307466" y="102489"/>
                  </a:lnTo>
                  <a:lnTo>
                    <a:pt x="409955" y="0"/>
                  </a:lnTo>
                </a:path>
                <a:path w="410209" h="411479">
                  <a:moveTo>
                    <a:pt x="307466" y="102489"/>
                  </a:moveTo>
                  <a:lnTo>
                    <a:pt x="307466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912864" y="5641085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09" y="30860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221474" y="5538215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912864" y="5538215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69" y="0"/>
                  </a:lnTo>
                  <a:lnTo>
                    <a:pt x="0" y="102870"/>
                  </a:lnTo>
                  <a:lnTo>
                    <a:pt x="308609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912864" y="5538215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69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09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09" y="102870"/>
                  </a:lnTo>
                  <a:lnTo>
                    <a:pt x="411479" y="0"/>
                  </a:lnTo>
                </a:path>
                <a:path w="411479" h="411479">
                  <a:moveTo>
                    <a:pt x="308609" y="102870"/>
                  </a:moveTo>
                  <a:lnTo>
                    <a:pt x="308609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6290436" y="5540451"/>
            <a:ext cx="99821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2100" spc="-337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2100" spc="-337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2100" spc="-337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6219190" y="5193538"/>
            <a:ext cx="1111885" cy="422909"/>
            <a:chOff x="6219190" y="5193538"/>
            <a:chExt cx="1111885" cy="422909"/>
          </a:xfrm>
        </p:grpSpPr>
        <p:sp>
          <p:nvSpPr>
            <p:cNvPr id="86" name="object 86"/>
            <p:cNvSpPr/>
            <p:nvPr/>
          </p:nvSpPr>
          <p:spPr>
            <a:xfrm>
              <a:off x="6225540" y="5302377"/>
              <a:ext cx="309245" cy="307975"/>
            </a:xfrm>
            <a:custGeom>
              <a:avLst/>
              <a:gdLst/>
              <a:ahLst/>
              <a:cxnLst/>
              <a:rect l="l" t="t" r="r" b="b"/>
              <a:pathLst>
                <a:path w="309245" h="307975">
                  <a:moveTo>
                    <a:pt x="308990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8990" y="307467"/>
                  </a:lnTo>
                  <a:lnTo>
                    <a:pt x="308990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534531" y="5199888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9" y="0"/>
                  </a:moveTo>
                  <a:lnTo>
                    <a:pt x="0" y="102489"/>
                  </a:lnTo>
                  <a:lnTo>
                    <a:pt x="0" y="409956"/>
                  </a:lnTo>
                  <a:lnTo>
                    <a:pt x="102489" y="307467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225540" y="5199888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80" y="0"/>
                  </a:moveTo>
                  <a:lnTo>
                    <a:pt x="102488" y="0"/>
                  </a:lnTo>
                  <a:lnTo>
                    <a:pt x="0" y="102489"/>
                  </a:lnTo>
                  <a:lnTo>
                    <a:pt x="308990" y="10248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225540" y="5199888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9"/>
                  </a:moveTo>
                  <a:lnTo>
                    <a:pt x="102488" y="0"/>
                  </a:lnTo>
                  <a:lnTo>
                    <a:pt x="411480" y="0"/>
                  </a:lnTo>
                  <a:lnTo>
                    <a:pt x="411480" y="307467"/>
                  </a:lnTo>
                  <a:lnTo>
                    <a:pt x="308990" y="409956"/>
                  </a:lnTo>
                  <a:lnTo>
                    <a:pt x="0" y="409956"/>
                  </a:lnTo>
                  <a:lnTo>
                    <a:pt x="0" y="102489"/>
                  </a:lnTo>
                  <a:close/>
                </a:path>
                <a:path w="411479" h="410210">
                  <a:moveTo>
                    <a:pt x="0" y="102489"/>
                  </a:moveTo>
                  <a:lnTo>
                    <a:pt x="308990" y="102489"/>
                  </a:lnTo>
                  <a:lnTo>
                    <a:pt x="411480" y="0"/>
                  </a:lnTo>
                </a:path>
                <a:path w="411479" h="410210">
                  <a:moveTo>
                    <a:pt x="308990" y="102489"/>
                  </a:moveTo>
                  <a:lnTo>
                    <a:pt x="308990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569964" y="5302377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307467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7467" y="307467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877431" y="5199888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9" y="0"/>
                  </a:moveTo>
                  <a:lnTo>
                    <a:pt x="0" y="102489"/>
                  </a:lnTo>
                  <a:lnTo>
                    <a:pt x="0" y="409956"/>
                  </a:lnTo>
                  <a:lnTo>
                    <a:pt x="102489" y="307467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569964" y="5199888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5" y="0"/>
                  </a:moveTo>
                  <a:lnTo>
                    <a:pt x="102488" y="0"/>
                  </a:lnTo>
                  <a:lnTo>
                    <a:pt x="0" y="102489"/>
                  </a:lnTo>
                  <a:lnTo>
                    <a:pt x="307466" y="102489"/>
                  </a:lnTo>
                  <a:lnTo>
                    <a:pt x="409955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569964" y="5199888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09" h="410210">
                  <a:moveTo>
                    <a:pt x="0" y="102489"/>
                  </a:moveTo>
                  <a:lnTo>
                    <a:pt x="102488" y="0"/>
                  </a:lnTo>
                  <a:lnTo>
                    <a:pt x="409955" y="0"/>
                  </a:lnTo>
                  <a:lnTo>
                    <a:pt x="409955" y="307467"/>
                  </a:lnTo>
                  <a:lnTo>
                    <a:pt x="307466" y="409956"/>
                  </a:lnTo>
                  <a:lnTo>
                    <a:pt x="0" y="409956"/>
                  </a:lnTo>
                  <a:lnTo>
                    <a:pt x="0" y="102489"/>
                  </a:lnTo>
                  <a:close/>
                </a:path>
                <a:path w="410209" h="410210">
                  <a:moveTo>
                    <a:pt x="0" y="102489"/>
                  </a:moveTo>
                  <a:lnTo>
                    <a:pt x="307466" y="102489"/>
                  </a:lnTo>
                  <a:lnTo>
                    <a:pt x="409955" y="0"/>
                  </a:lnTo>
                </a:path>
                <a:path w="410209" h="410210">
                  <a:moveTo>
                    <a:pt x="307466" y="102489"/>
                  </a:moveTo>
                  <a:lnTo>
                    <a:pt x="307466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912864" y="5302377"/>
              <a:ext cx="309245" cy="307975"/>
            </a:xfrm>
            <a:custGeom>
              <a:avLst/>
              <a:gdLst/>
              <a:ahLst/>
              <a:cxnLst/>
              <a:rect l="l" t="t" r="r" b="b"/>
              <a:pathLst>
                <a:path w="309245" h="307975">
                  <a:moveTo>
                    <a:pt x="308991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8991" y="307467"/>
                  </a:lnTo>
                  <a:lnTo>
                    <a:pt x="308991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221855" y="5199888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9" y="0"/>
                  </a:moveTo>
                  <a:lnTo>
                    <a:pt x="0" y="102489"/>
                  </a:lnTo>
                  <a:lnTo>
                    <a:pt x="0" y="409956"/>
                  </a:lnTo>
                  <a:lnTo>
                    <a:pt x="102489" y="307467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912864" y="5199888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488" y="0"/>
                  </a:lnTo>
                  <a:lnTo>
                    <a:pt x="0" y="102489"/>
                  </a:lnTo>
                  <a:lnTo>
                    <a:pt x="308990" y="10248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912864" y="5199888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9"/>
                  </a:moveTo>
                  <a:lnTo>
                    <a:pt x="102488" y="0"/>
                  </a:lnTo>
                  <a:lnTo>
                    <a:pt x="411479" y="0"/>
                  </a:lnTo>
                  <a:lnTo>
                    <a:pt x="411479" y="307467"/>
                  </a:lnTo>
                  <a:lnTo>
                    <a:pt x="308990" y="409956"/>
                  </a:lnTo>
                  <a:lnTo>
                    <a:pt x="0" y="409956"/>
                  </a:lnTo>
                  <a:lnTo>
                    <a:pt x="0" y="102489"/>
                  </a:lnTo>
                  <a:close/>
                </a:path>
                <a:path w="411479" h="410210">
                  <a:moveTo>
                    <a:pt x="0" y="102489"/>
                  </a:moveTo>
                  <a:lnTo>
                    <a:pt x="308990" y="102489"/>
                  </a:lnTo>
                  <a:lnTo>
                    <a:pt x="411479" y="0"/>
                  </a:lnTo>
                </a:path>
                <a:path w="411479" h="410210">
                  <a:moveTo>
                    <a:pt x="308990" y="102489"/>
                  </a:moveTo>
                  <a:lnTo>
                    <a:pt x="308990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6315836" y="5334761"/>
            <a:ext cx="81724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235" algn="l"/>
                <a:tab pos="700405" algn="l"/>
              </a:tabLst>
            </a:pP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	1	1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6219190" y="4844541"/>
            <a:ext cx="1111885" cy="424180"/>
            <a:chOff x="6219190" y="4844541"/>
            <a:chExt cx="1111885" cy="424180"/>
          </a:xfrm>
        </p:grpSpPr>
        <p:sp>
          <p:nvSpPr>
            <p:cNvPr id="100" name="object 100"/>
            <p:cNvSpPr/>
            <p:nvPr/>
          </p:nvSpPr>
          <p:spPr>
            <a:xfrm>
              <a:off x="6225540" y="4953761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10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10" y="308609"/>
                  </a:lnTo>
                  <a:lnTo>
                    <a:pt x="308610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534150" y="4850891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69"/>
                  </a:lnTo>
                  <a:lnTo>
                    <a:pt x="0" y="411479"/>
                  </a:lnTo>
                  <a:lnTo>
                    <a:pt x="102870" y="308609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225540" y="4850891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80" y="0"/>
                  </a:moveTo>
                  <a:lnTo>
                    <a:pt x="102870" y="0"/>
                  </a:lnTo>
                  <a:lnTo>
                    <a:pt x="0" y="102869"/>
                  </a:lnTo>
                  <a:lnTo>
                    <a:pt x="308610" y="10286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225540" y="4850891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69"/>
                  </a:moveTo>
                  <a:lnTo>
                    <a:pt x="102870" y="0"/>
                  </a:lnTo>
                  <a:lnTo>
                    <a:pt x="411480" y="0"/>
                  </a:lnTo>
                  <a:lnTo>
                    <a:pt x="411480" y="308609"/>
                  </a:lnTo>
                  <a:lnTo>
                    <a:pt x="308610" y="411479"/>
                  </a:lnTo>
                  <a:lnTo>
                    <a:pt x="0" y="411479"/>
                  </a:lnTo>
                  <a:lnTo>
                    <a:pt x="0" y="102869"/>
                  </a:lnTo>
                  <a:close/>
                </a:path>
                <a:path w="411479" h="411479">
                  <a:moveTo>
                    <a:pt x="0" y="102869"/>
                  </a:moveTo>
                  <a:lnTo>
                    <a:pt x="308610" y="102869"/>
                  </a:lnTo>
                  <a:lnTo>
                    <a:pt x="411480" y="0"/>
                  </a:lnTo>
                </a:path>
                <a:path w="411479" h="411479">
                  <a:moveTo>
                    <a:pt x="308610" y="102869"/>
                  </a:moveTo>
                  <a:lnTo>
                    <a:pt x="308610" y="41147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569964" y="4953380"/>
              <a:ext cx="307975" cy="309245"/>
            </a:xfrm>
            <a:custGeom>
              <a:avLst/>
              <a:gdLst/>
              <a:ahLst/>
              <a:cxnLst/>
              <a:rect l="l" t="t" r="r" b="b"/>
              <a:pathLst>
                <a:path w="307975" h="309245">
                  <a:moveTo>
                    <a:pt x="307467" y="0"/>
                  </a:moveTo>
                  <a:lnTo>
                    <a:pt x="0" y="0"/>
                  </a:lnTo>
                  <a:lnTo>
                    <a:pt x="0" y="308991"/>
                  </a:lnTo>
                  <a:lnTo>
                    <a:pt x="307467" y="308991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877431" y="4850891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489" y="0"/>
                  </a:moveTo>
                  <a:lnTo>
                    <a:pt x="0" y="102488"/>
                  </a:lnTo>
                  <a:lnTo>
                    <a:pt x="0" y="411479"/>
                  </a:lnTo>
                  <a:lnTo>
                    <a:pt x="102489" y="308990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569964" y="4850891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5" y="0"/>
                  </a:moveTo>
                  <a:lnTo>
                    <a:pt x="102488" y="0"/>
                  </a:lnTo>
                  <a:lnTo>
                    <a:pt x="0" y="102488"/>
                  </a:lnTo>
                  <a:lnTo>
                    <a:pt x="307466" y="102488"/>
                  </a:lnTo>
                  <a:lnTo>
                    <a:pt x="409955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569964" y="4850891"/>
              <a:ext cx="410209" cy="411480"/>
            </a:xfrm>
            <a:custGeom>
              <a:avLst/>
              <a:gdLst/>
              <a:ahLst/>
              <a:cxnLst/>
              <a:rect l="l" t="t" r="r" b="b"/>
              <a:pathLst>
                <a:path w="410209" h="411479">
                  <a:moveTo>
                    <a:pt x="0" y="102488"/>
                  </a:moveTo>
                  <a:lnTo>
                    <a:pt x="102488" y="0"/>
                  </a:lnTo>
                  <a:lnTo>
                    <a:pt x="409955" y="0"/>
                  </a:lnTo>
                  <a:lnTo>
                    <a:pt x="409955" y="308990"/>
                  </a:lnTo>
                  <a:lnTo>
                    <a:pt x="307466" y="411479"/>
                  </a:lnTo>
                  <a:lnTo>
                    <a:pt x="0" y="411479"/>
                  </a:lnTo>
                  <a:lnTo>
                    <a:pt x="0" y="102488"/>
                  </a:lnTo>
                  <a:close/>
                </a:path>
                <a:path w="410209" h="411479">
                  <a:moveTo>
                    <a:pt x="0" y="102488"/>
                  </a:moveTo>
                  <a:lnTo>
                    <a:pt x="307466" y="102488"/>
                  </a:lnTo>
                  <a:lnTo>
                    <a:pt x="409955" y="0"/>
                  </a:lnTo>
                </a:path>
                <a:path w="410209" h="411479">
                  <a:moveTo>
                    <a:pt x="307466" y="102488"/>
                  </a:moveTo>
                  <a:lnTo>
                    <a:pt x="307466" y="41147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912864" y="4953761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09" y="30860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221474" y="4850891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69"/>
                  </a:lnTo>
                  <a:lnTo>
                    <a:pt x="0" y="411479"/>
                  </a:lnTo>
                  <a:lnTo>
                    <a:pt x="102870" y="308609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912864" y="4850891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69" y="0"/>
                  </a:lnTo>
                  <a:lnTo>
                    <a:pt x="0" y="102869"/>
                  </a:lnTo>
                  <a:lnTo>
                    <a:pt x="308609" y="10286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912864" y="4850891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69"/>
                  </a:moveTo>
                  <a:lnTo>
                    <a:pt x="102869" y="0"/>
                  </a:lnTo>
                  <a:lnTo>
                    <a:pt x="411479" y="0"/>
                  </a:lnTo>
                  <a:lnTo>
                    <a:pt x="411479" y="308609"/>
                  </a:lnTo>
                  <a:lnTo>
                    <a:pt x="308609" y="411479"/>
                  </a:lnTo>
                  <a:lnTo>
                    <a:pt x="0" y="411479"/>
                  </a:lnTo>
                  <a:lnTo>
                    <a:pt x="0" y="102869"/>
                  </a:lnTo>
                  <a:close/>
                </a:path>
                <a:path w="411479" h="411479">
                  <a:moveTo>
                    <a:pt x="0" y="102869"/>
                  </a:moveTo>
                  <a:lnTo>
                    <a:pt x="308609" y="102869"/>
                  </a:lnTo>
                  <a:lnTo>
                    <a:pt x="411479" y="0"/>
                  </a:lnTo>
                </a:path>
                <a:path w="411479" h="411479">
                  <a:moveTo>
                    <a:pt x="308609" y="102869"/>
                  </a:moveTo>
                  <a:lnTo>
                    <a:pt x="308609" y="41147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6290436" y="4852492"/>
            <a:ext cx="99821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2100" spc="-345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2100" spc="-345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2100" spc="-345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graphicFrame>
        <p:nvGraphicFramePr>
          <p:cNvPr id="113" name="object 113"/>
          <p:cNvGraphicFramePr>
            <a:graphicFrameLocks noGrp="1"/>
          </p:cNvGraphicFramePr>
          <p:nvPr/>
        </p:nvGraphicFramePr>
        <p:xfrm>
          <a:off x="7976361" y="4819650"/>
          <a:ext cx="1126484" cy="1130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8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4112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40404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solidFill>
                      <a:srgbClr val="FCFE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solidFill>
                      <a:srgbClr val="FCFE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500">
                <a:tc gridSpan="2">
                  <a:txBody>
                    <a:bodyPr/>
                    <a:lstStyle/>
                    <a:p>
                      <a:pPr marL="102870">
                        <a:lnSpc>
                          <a:spcPts val="107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404040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FDA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107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107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1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FDA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978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11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CFE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1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CFE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CFE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411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404040"/>
                      </a:solidFill>
                      <a:prstDash val="solid"/>
                    </a:lnR>
                    <a:solidFill>
                      <a:srgbClr val="FCFE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solidFill>
                      <a:srgbClr val="FCFE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solidFill>
                      <a:srgbClr val="FCFE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14" name="object 114"/>
          <p:cNvGrpSpPr/>
          <p:nvPr/>
        </p:nvGrpSpPr>
        <p:grpSpPr>
          <a:xfrm>
            <a:off x="8105902" y="4710429"/>
            <a:ext cx="1113155" cy="1111885"/>
            <a:chOff x="8105902" y="4710429"/>
            <a:chExt cx="1113155" cy="1111885"/>
          </a:xfrm>
        </p:grpSpPr>
        <p:sp>
          <p:nvSpPr>
            <p:cNvPr id="115" name="object 115"/>
            <p:cNvSpPr/>
            <p:nvPr/>
          </p:nvSpPr>
          <p:spPr>
            <a:xfrm>
              <a:off x="8420862" y="5404103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112252" y="5404103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09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112252" y="5404103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09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09" y="102870"/>
                  </a:lnTo>
                  <a:lnTo>
                    <a:pt x="411479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765286" y="5404103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456676" y="5404103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09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456676" y="5404103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09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09" y="102870"/>
                  </a:lnTo>
                  <a:lnTo>
                    <a:pt x="411479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109710" y="5404103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801100" y="5404103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09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801100" y="5404103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09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09" y="102870"/>
                  </a:lnTo>
                  <a:lnTo>
                    <a:pt x="411479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421243" y="5065775"/>
              <a:ext cx="791845" cy="410209"/>
            </a:xfrm>
            <a:custGeom>
              <a:avLst/>
              <a:gdLst/>
              <a:ahLst/>
              <a:cxnLst/>
              <a:rect l="l" t="t" r="r" b="b"/>
              <a:pathLst>
                <a:path w="791845" h="410210">
                  <a:moveTo>
                    <a:pt x="102489" y="0"/>
                  </a:moveTo>
                  <a:lnTo>
                    <a:pt x="0" y="102489"/>
                  </a:lnTo>
                  <a:lnTo>
                    <a:pt x="0" y="409956"/>
                  </a:lnTo>
                  <a:lnTo>
                    <a:pt x="102489" y="307467"/>
                  </a:lnTo>
                  <a:lnTo>
                    <a:pt x="102489" y="0"/>
                  </a:lnTo>
                  <a:close/>
                </a:path>
                <a:path w="791845" h="410210">
                  <a:moveTo>
                    <a:pt x="791337" y="0"/>
                  </a:moveTo>
                  <a:lnTo>
                    <a:pt x="688848" y="102489"/>
                  </a:lnTo>
                  <a:lnTo>
                    <a:pt x="688848" y="409956"/>
                  </a:lnTo>
                  <a:lnTo>
                    <a:pt x="791337" y="307467"/>
                  </a:lnTo>
                  <a:lnTo>
                    <a:pt x="791337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112252" y="5065775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489" y="0"/>
                  </a:lnTo>
                  <a:lnTo>
                    <a:pt x="0" y="102488"/>
                  </a:lnTo>
                  <a:lnTo>
                    <a:pt x="308991" y="102488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112252" y="5065775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8"/>
                  </a:moveTo>
                  <a:lnTo>
                    <a:pt x="102489" y="0"/>
                  </a:lnTo>
                  <a:lnTo>
                    <a:pt x="411479" y="0"/>
                  </a:lnTo>
                  <a:lnTo>
                    <a:pt x="411479" y="307467"/>
                  </a:lnTo>
                  <a:lnTo>
                    <a:pt x="308991" y="409956"/>
                  </a:lnTo>
                  <a:lnTo>
                    <a:pt x="0" y="409956"/>
                  </a:lnTo>
                  <a:lnTo>
                    <a:pt x="0" y="102488"/>
                  </a:lnTo>
                  <a:close/>
                </a:path>
                <a:path w="411479" h="410210">
                  <a:moveTo>
                    <a:pt x="0" y="102488"/>
                  </a:moveTo>
                  <a:lnTo>
                    <a:pt x="308991" y="102488"/>
                  </a:lnTo>
                  <a:lnTo>
                    <a:pt x="411479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765667" y="5065775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8" y="0"/>
                  </a:moveTo>
                  <a:lnTo>
                    <a:pt x="0" y="102488"/>
                  </a:lnTo>
                  <a:lnTo>
                    <a:pt x="0" y="409956"/>
                  </a:lnTo>
                  <a:lnTo>
                    <a:pt x="102488" y="307467"/>
                  </a:lnTo>
                  <a:lnTo>
                    <a:pt x="102488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456676" y="5065775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489" y="0"/>
                  </a:lnTo>
                  <a:lnTo>
                    <a:pt x="0" y="102488"/>
                  </a:lnTo>
                  <a:lnTo>
                    <a:pt x="308991" y="102488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456676" y="5065775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8"/>
                  </a:moveTo>
                  <a:lnTo>
                    <a:pt x="102489" y="0"/>
                  </a:lnTo>
                  <a:lnTo>
                    <a:pt x="411479" y="0"/>
                  </a:lnTo>
                  <a:lnTo>
                    <a:pt x="411479" y="307467"/>
                  </a:lnTo>
                  <a:lnTo>
                    <a:pt x="308991" y="409956"/>
                  </a:lnTo>
                  <a:lnTo>
                    <a:pt x="0" y="409956"/>
                  </a:lnTo>
                  <a:lnTo>
                    <a:pt x="0" y="102488"/>
                  </a:lnTo>
                  <a:close/>
                </a:path>
                <a:path w="411479" h="410210">
                  <a:moveTo>
                    <a:pt x="0" y="102488"/>
                  </a:moveTo>
                  <a:lnTo>
                    <a:pt x="308991" y="102488"/>
                  </a:lnTo>
                  <a:lnTo>
                    <a:pt x="411479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801100" y="5065775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489" y="0"/>
                  </a:lnTo>
                  <a:lnTo>
                    <a:pt x="0" y="102488"/>
                  </a:lnTo>
                  <a:lnTo>
                    <a:pt x="308991" y="102488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801100" y="5065775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8"/>
                  </a:moveTo>
                  <a:lnTo>
                    <a:pt x="102489" y="0"/>
                  </a:lnTo>
                  <a:lnTo>
                    <a:pt x="411479" y="0"/>
                  </a:lnTo>
                  <a:lnTo>
                    <a:pt x="411479" y="307467"/>
                  </a:lnTo>
                  <a:lnTo>
                    <a:pt x="308991" y="409956"/>
                  </a:lnTo>
                  <a:lnTo>
                    <a:pt x="0" y="409956"/>
                  </a:lnTo>
                  <a:lnTo>
                    <a:pt x="0" y="102488"/>
                  </a:lnTo>
                  <a:close/>
                </a:path>
                <a:path w="411479" h="410210">
                  <a:moveTo>
                    <a:pt x="0" y="102488"/>
                  </a:moveTo>
                  <a:lnTo>
                    <a:pt x="308991" y="102488"/>
                  </a:lnTo>
                  <a:lnTo>
                    <a:pt x="411479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112252" y="4819649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10"/>
                  </a:lnTo>
                  <a:lnTo>
                    <a:pt x="308609" y="308610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420862" y="4716779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112252" y="4716779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09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112252" y="4716779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09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09" y="102870"/>
                  </a:lnTo>
                  <a:lnTo>
                    <a:pt x="411479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765286" y="4716779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456676" y="4716779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09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456676" y="4716779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09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09" y="102870"/>
                  </a:lnTo>
                  <a:lnTo>
                    <a:pt x="411479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109710" y="4716779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801100" y="4716779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09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801100" y="4716779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09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09" y="102870"/>
                  </a:lnTo>
                  <a:lnTo>
                    <a:pt x="411479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2" name="object 142"/>
          <p:cNvGrpSpPr/>
          <p:nvPr/>
        </p:nvGrpSpPr>
        <p:grpSpPr>
          <a:xfrm>
            <a:off x="7976361" y="4844541"/>
            <a:ext cx="1111885" cy="1111885"/>
            <a:chOff x="7976361" y="4844541"/>
            <a:chExt cx="1111885" cy="1111885"/>
          </a:xfrm>
        </p:grpSpPr>
        <p:sp>
          <p:nvSpPr>
            <p:cNvPr id="143" name="object 143"/>
            <p:cNvSpPr/>
            <p:nvPr/>
          </p:nvSpPr>
          <p:spPr>
            <a:xfrm>
              <a:off x="8291321" y="5538215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982711" y="5538215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80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10" y="102870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982711" y="5538215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80" y="0"/>
                  </a:lnTo>
                  <a:lnTo>
                    <a:pt x="411480" y="308610"/>
                  </a:lnTo>
                  <a:lnTo>
                    <a:pt x="308610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10" y="102870"/>
                  </a:lnTo>
                  <a:lnTo>
                    <a:pt x="411480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06536" y="5737631"/>
              <a:ext cx="70612" cy="126695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8634602" y="5538215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489" y="0"/>
                  </a:moveTo>
                  <a:lnTo>
                    <a:pt x="0" y="102489"/>
                  </a:lnTo>
                  <a:lnTo>
                    <a:pt x="0" y="411480"/>
                  </a:lnTo>
                  <a:lnTo>
                    <a:pt x="102489" y="308991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327135" y="5538215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6" y="0"/>
                  </a:moveTo>
                  <a:lnTo>
                    <a:pt x="102489" y="0"/>
                  </a:lnTo>
                  <a:lnTo>
                    <a:pt x="0" y="102489"/>
                  </a:lnTo>
                  <a:lnTo>
                    <a:pt x="307467" y="102489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327135" y="5538215"/>
              <a:ext cx="410209" cy="411480"/>
            </a:xfrm>
            <a:custGeom>
              <a:avLst/>
              <a:gdLst/>
              <a:ahLst/>
              <a:cxnLst/>
              <a:rect l="l" t="t" r="r" b="b"/>
              <a:pathLst>
                <a:path w="410209" h="411479">
                  <a:moveTo>
                    <a:pt x="0" y="102489"/>
                  </a:moveTo>
                  <a:lnTo>
                    <a:pt x="102489" y="0"/>
                  </a:lnTo>
                  <a:lnTo>
                    <a:pt x="409956" y="0"/>
                  </a:lnTo>
                  <a:lnTo>
                    <a:pt x="409956" y="308991"/>
                  </a:lnTo>
                  <a:lnTo>
                    <a:pt x="307467" y="411480"/>
                  </a:lnTo>
                  <a:lnTo>
                    <a:pt x="0" y="411480"/>
                  </a:lnTo>
                  <a:lnTo>
                    <a:pt x="0" y="102489"/>
                  </a:lnTo>
                  <a:close/>
                </a:path>
                <a:path w="410209" h="411479">
                  <a:moveTo>
                    <a:pt x="0" y="102489"/>
                  </a:moveTo>
                  <a:lnTo>
                    <a:pt x="307467" y="102489"/>
                  </a:lnTo>
                  <a:lnTo>
                    <a:pt x="409956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50452" y="5737631"/>
              <a:ext cx="70612" cy="126695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8978645" y="5538215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670035" y="5538215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80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10" y="102870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670035" y="5538215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80" y="0"/>
                  </a:lnTo>
                  <a:lnTo>
                    <a:pt x="411480" y="308610"/>
                  </a:lnTo>
                  <a:lnTo>
                    <a:pt x="308610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10" y="102870"/>
                  </a:lnTo>
                  <a:lnTo>
                    <a:pt x="411480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94369" y="5737631"/>
              <a:ext cx="70611" cy="126695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8291702" y="5199887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9" y="0"/>
                  </a:moveTo>
                  <a:lnTo>
                    <a:pt x="0" y="102489"/>
                  </a:lnTo>
                  <a:lnTo>
                    <a:pt x="0" y="409956"/>
                  </a:lnTo>
                  <a:lnTo>
                    <a:pt x="102489" y="307467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982711" y="5199887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80" y="0"/>
                  </a:moveTo>
                  <a:lnTo>
                    <a:pt x="102489" y="0"/>
                  </a:lnTo>
                  <a:lnTo>
                    <a:pt x="0" y="102489"/>
                  </a:lnTo>
                  <a:lnTo>
                    <a:pt x="308991" y="10248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982711" y="5199887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9"/>
                  </a:moveTo>
                  <a:lnTo>
                    <a:pt x="102489" y="0"/>
                  </a:lnTo>
                  <a:lnTo>
                    <a:pt x="411480" y="0"/>
                  </a:lnTo>
                  <a:lnTo>
                    <a:pt x="411480" y="307467"/>
                  </a:lnTo>
                  <a:lnTo>
                    <a:pt x="308991" y="409956"/>
                  </a:lnTo>
                  <a:lnTo>
                    <a:pt x="0" y="409956"/>
                  </a:lnTo>
                  <a:lnTo>
                    <a:pt x="0" y="102489"/>
                  </a:lnTo>
                  <a:close/>
                </a:path>
                <a:path w="411479" h="410210">
                  <a:moveTo>
                    <a:pt x="0" y="102489"/>
                  </a:moveTo>
                  <a:lnTo>
                    <a:pt x="308991" y="102489"/>
                  </a:lnTo>
                  <a:lnTo>
                    <a:pt x="411480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06536" y="5398007"/>
              <a:ext cx="70612" cy="126745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8634602" y="5199887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9" y="0"/>
                  </a:moveTo>
                  <a:lnTo>
                    <a:pt x="0" y="102489"/>
                  </a:lnTo>
                  <a:lnTo>
                    <a:pt x="0" y="409956"/>
                  </a:lnTo>
                  <a:lnTo>
                    <a:pt x="102489" y="307467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327135" y="5199887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6" y="0"/>
                  </a:moveTo>
                  <a:lnTo>
                    <a:pt x="102489" y="0"/>
                  </a:lnTo>
                  <a:lnTo>
                    <a:pt x="0" y="102489"/>
                  </a:lnTo>
                  <a:lnTo>
                    <a:pt x="307467" y="102489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327135" y="5199887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09" h="410210">
                  <a:moveTo>
                    <a:pt x="0" y="102489"/>
                  </a:moveTo>
                  <a:lnTo>
                    <a:pt x="102489" y="0"/>
                  </a:lnTo>
                  <a:lnTo>
                    <a:pt x="409956" y="0"/>
                  </a:lnTo>
                  <a:lnTo>
                    <a:pt x="409956" y="307467"/>
                  </a:lnTo>
                  <a:lnTo>
                    <a:pt x="307467" y="409956"/>
                  </a:lnTo>
                  <a:lnTo>
                    <a:pt x="0" y="409956"/>
                  </a:lnTo>
                  <a:lnTo>
                    <a:pt x="0" y="102489"/>
                  </a:lnTo>
                  <a:close/>
                </a:path>
                <a:path w="410209" h="410210">
                  <a:moveTo>
                    <a:pt x="0" y="102489"/>
                  </a:moveTo>
                  <a:lnTo>
                    <a:pt x="307467" y="102489"/>
                  </a:lnTo>
                  <a:lnTo>
                    <a:pt x="409956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50452" y="5398007"/>
              <a:ext cx="70612" cy="126745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8979026" y="5199887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9" y="0"/>
                  </a:moveTo>
                  <a:lnTo>
                    <a:pt x="0" y="102489"/>
                  </a:lnTo>
                  <a:lnTo>
                    <a:pt x="0" y="409956"/>
                  </a:lnTo>
                  <a:lnTo>
                    <a:pt x="102489" y="307467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670035" y="5199887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80" y="0"/>
                  </a:moveTo>
                  <a:lnTo>
                    <a:pt x="102489" y="0"/>
                  </a:lnTo>
                  <a:lnTo>
                    <a:pt x="0" y="102489"/>
                  </a:lnTo>
                  <a:lnTo>
                    <a:pt x="308991" y="10248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670035" y="5199887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9"/>
                  </a:moveTo>
                  <a:lnTo>
                    <a:pt x="102489" y="0"/>
                  </a:lnTo>
                  <a:lnTo>
                    <a:pt x="411480" y="0"/>
                  </a:lnTo>
                  <a:lnTo>
                    <a:pt x="411480" y="307467"/>
                  </a:lnTo>
                  <a:lnTo>
                    <a:pt x="308991" y="409956"/>
                  </a:lnTo>
                  <a:lnTo>
                    <a:pt x="0" y="409956"/>
                  </a:lnTo>
                  <a:lnTo>
                    <a:pt x="0" y="102489"/>
                  </a:lnTo>
                  <a:close/>
                </a:path>
                <a:path w="411479" h="410210">
                  <a:moveTo>
                    <a:pt x="0" y="102489"/>
                  </a:moveTo>
                  <a:lnTo>
                    <a:pt x="308991" y="102489"/>
                  </a:lnTo>
                  <a:lnTo>
                    <a:pt x="411480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94369" y="5398007"/>
              <a:ext cx="70611" cy="126745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7982711" y="4953761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09" y="30860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291321" y="4850891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69"/>
                  </a:lnTo>
                  <a:lnTo>
                    <a:pt x="0" y="411479"/>
                  </a:lnTo>
                  <a:lnTo>
                    <a:pt x="102870" y="308609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982711" y="4850891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80" y="0"/>
                  </a:moveTo>
                  <a:lnTo>
                    <a:pt x="102870" y="0"/>
                  </a:lnTo>
                  <a:lnTo>
                    <a:pt x="0" y="102869"/>
                  </a:lnTo>
                  <a:lnTo>
                    <a:pt x="308610" y="10286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982711" y="4850891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69"/>
                  </a:moveTo>
                  <a:lnTo>
                    <a:pt x="102870" y="0"/>
                  </a:lnTo>
                  <a:lnTo>
                    <a:pt x="411480" y="0"/>
                  </a:lnTo>
                  <a:lnTo>
                    <a:pt x="411480" y="308609"/>
                  </a:lnTo>
                  <a:lnTo>
                    <a:pt x="308610" y="411479"/>
                  </a:lnTo>
                  <a:lnTo>
                    <a:pt x="0" y="411479"/>
                  </a:lnTo>
                  <a:lnTo>
                    <a:pt x="0" y="102869"/>
                  </a:lnTo>
                  <a:close/>
                </a:path>
                <a:path w="411479" h="411479">
                  <a:moveTo>
                    <a:pt x="0" y="102869"/>
                  </a:moveTo>
                  <a:lnTo>
                    <a:pt x="308610" y="102869"/>
                  </a:lnTo>
                  <a:lnTo>
                    <a:pt x="411480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634602" y="4850891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489" y="0"/>
                  </a:moveTo>
                  <a:lnTo>
                    <a:pt x="0" y="102488"/>
                  </a:lnTo>
                  <a:lnTo>
                    <a:pt x="0" y="411479"/>
                  </a:lnTo>
                  <a:lnTo>
                    <a:pt x="102489" y="308990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327135" y="4850891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6" y="0"/>
                  </a:moveTo>
                  <a:lnTo>
                    <a:pt x="102489" y="0"/>
                  </a:lnTo>
                  <a:lnTo>
                    <a:pt x="0" y="102488"/>
                  </a:lnTo>
                  <a:lnTo>
                    <a:pt x="307467" y="102488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327135" y="4850891"/>
              <a:ext cx="410209" cy="411480"/>
            </a:xfrm>
            <a:custGeom>
              <a:avLst/>
              <a:gdLst/>
              <a:ahLst/>
              <a:cxnLst/>
              <a:rect l="l" t="t" r="r" b="b"/>
              <a:pathLst>
                <a:path w="410209" h="411479">
                  <a:moveTo>
                    <a:pt x="0" y="102488"/>
                  </a:moveTo>
                  <a:lnTo>
                    <a:pt x="102489" y="0"/>
                  </a:lnTo>
                  <a:lnTo>
                    <a:pt x="409956" y="0"/>
                  </a:lnTo>
                  <a:lnTo>
                    <a:pt x="409956" y="308990"/>
                  </a:lnTo>
                  <a:lnTo>
                    <a:pt x="307467" y="411479"/>
                  </a:lnTo>
                  <a:lnTo>
                    <a:pt x="0" y="411479"/>
                  </a:lnTo>
                  <a:lnTo>
                    <a:pt x="0" y="102488"/>
                  </a:lnTo>
                  <a:close/>
                </a:path>
                <a:path w="410209" h="411479">
                  <a:moveTo>
                    <a:pt x="0" y="102488"/>
                  </a:moveTo>
                  <a:lnTo>
                    <a:pt x="307467" y="102488"/>
                  </a:lnTo>
                  <a:lnTo>
                    <a:pt x="409956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978645" y="4850891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69"/>
                  </a:lnTo>
                  <a:lnTo>
                    <a:pt x="0" y="411479"/>
                  </a:lnTo>
                  <a:lnTo>
                    <a:pt x="102870" y="308609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670035" y="4850891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80" y="0"/>
                  </a:moveTo>
                  <a:lnTo>
                    <a:pt x="102870" y="0"/>
                  </a:lnTo>
                  <a:lnTo>
                    <a:pt x="0" y="102869"/>
                  </a:lnTo>
                  <a:lnTo>
                    <a:pt x="308610" y="10286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670035" y="4850891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69"/>
                  </a:moveTo>
                  <a:lnTo>
                    <a:pt x="102870" y="0"/>
                  </a:lnTo>
                  <a:lnTo>
                    <a:pt x="411480" y="0"/>
                  </a:lnTo>
                  <a:lnTo>
                    <a:pt x="411480" y="308609"/>
                  </a:lnTo>
                  <a:lnTo>
                    <a:pt x="308610" y="411479"/>
                  </a:lnTo>
                  <a:lnTo>
                    <a:pt x="0" y="411479"/>
                  </a:lnTo>
                  <a:lnTo>
                    <a:pt x="0" y="102869"/>
                  </a:lnTo>
                  <a:close/>
                </a:path>
                <a:path w="411479" h="411479">
                  <a:moveTo>
                    <a:pt x="0" y="102869"/>
                  </a:moveTo>
                  <a:lnTo>
                    <a:pt x="308610" y="102869"/>
                  </a:lnTo>
                  <a:lnTo>
                    <a:pt x="411480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7" name="object 177"/>
          <p:cNvGrpSpPr/>
          <p:nvPr/>
        </p:nvGrpSpPr>
        <p:grpSpPr>
          <a:xfrm>
            <a:off x="9866121" y="5059426"/>
            <a:ext cx="1111885" cy="762635"/>
            <a:chOff x="9866121" y="5059426"/>
            <a:chExt cx="1111885" cy="762635"/>
          </a:xfrm>
        </p:grpSpPr>
        <p:sp>
          <p:nvSpPr>
            <p:cNvPr id="178" name="object 178"/>
            <p:cNvSpPr/>
            <p:nvPr/>
          </p:nvSpPr>
          <p:spPr>
            <a:xfrm>
              <a:off x="9872471" y="5506974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09" y="30860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0181081" y="5404104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9872471" y="5404104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09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9872471" y="5404104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09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09" y="102870"/>
                  </a:lnTo>
                  <a:lnTo>
                    <a:pt x="411479" y="0"/>
                  </a:lnTo>
                </a:path>
                <a:path w="411479" h="411479">
                  <a:moveTo>
                    <a:pt x="308609" y="102870"/>
                  </a:moveTo>
                  <a:lnTo>
                    <a:pt x="308609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0216895" y="5506974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09" y="30860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0525505" y="5404104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0216895" y="5404104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09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0216895" y="5404104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09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09" y="102870"/>
                  </a:lnTo>
                  <a:lnTo>
                    <a:pt x="411479" y="0"/>
                  </a:lnTo>
                </a:path>
                <a:path w="411479" h="411479">
                  <a:moveTo>
                    <a:pt x="308609" y="102870"/>
                  </a:moveTo>
                  <a:lnTo>
                    <a:pt x="308609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0561319" y="5506593"/>
              <a:ext cx="307975" cy="309245"/>
            </a:xfrm>
            <a:custGeom>
              <a:avLst/>
              <a:gdLst/>
              <a:ahLst/>
              <a:cxnLst/>
              <a:rect l="l" t="t" r="r" b="b"/>
              <a:pathLst>
                <a:path w="307975" h="309245">
                  <a:moveTo>
                    <a:pt x="307467" y="0"/>
                  </a:moveTo>
                  <a:lnTo>
                    <a:pt x="0" y="0"/>
                  </a:lnTo>
                  <a:lnTo>
                    <a:pt x="0" y="308990"/>
                  </a:lnTo>
                  <a:lnTo>
                    <a:pt x="307467" y="308990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0868786" y="5404104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489" y="0"/>
                  </a:moveTo>
                  <a:lnTo>
                    <a:pt x="0" y="102489"/>
                  </a:lnTo>
                  <a:lnTo>
                    <a:pt x="0" y="411480"/>
                  </a:lnTo>
                  <a:lnTo>
                    <a:pt x="102489" y="308991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0561319" y="5404104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5" y="0"/>
                  </a:moveTo>
                  <a:lnTo>
                    <a:pt x="102488" y="0"/>
                  </a:lnTo>
                  <a:lnTo>
                    <a:pt x="0" y="102489"/>
                  </a:lnTo>
                  <a:lnTo>
                    <a:pt x="307466" y="102489"/>
                  </a:lnTo>
                  <a:lnTo>
                    <a:pt x="409955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0561319" y="5404104"/>
              <a:ext cx="410209" cy="411480"/>
            </a:xfrm>
            <a:custGeom>
              <a:avLst/>
              <a:gdLst/>
              <a:ahLst/>
              <a:cxnLst/>
              <a:rect l="l" t="t" r="r" b="b"/>
              <a:pathLst>
                <a:path w="410209" h="411479">
                  <a:moveTo>
                    <a:pt x="0" y="102489"/>
                  </a:moveTo>
                  <a:lnTo>
                    <a:pt x="102488" y="0"/>
                  </a:lnTo>
                  <a:lnTo>
                    <a:pt x="409955" y="0"/>
                  </a:lnTo>
                  <a:lnTo>
                    <a:pt x="409955" y="308991"/>
                  </a:lnTo>
                  <a:lnTo>
                    <a:pt x="307466" y="411480"/>
                  </a:lnTo>
                  <a:lnTo>
                    <a:pt x="0" y="411480"/>
                  </a:lnTo>
                  <a:lnTo>
                    <a:pt x="0" y="102489"/>
                  </a:lnTo>
                  <a:close/>
                </a:path>
                <a:path w="410209" h="411479">
                  <a:moveTo>
                    <a:pt x="0" y="102489"/>
                  </a:moveTo>
                  <a:lnTo>
                    <a:pt x="307466" y="102489"/>
                  </a:lnTo>
                  <a:lnTo>
                    <a:pt x="409955" y="0"/>
                  </a:lnTo>
                </a:path>
                <a:path w="410209" h="411479">
                  <a:moveTo>
                    <a:pt x="307466" y="102489"/>
                  </a:moveTo>
                  <a:lnTo>
                    <a:pt x="307466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872471" y="5168265"/>
              <a:ext cx="309245" cy="307975"/>
            </a:xfrm>
            <a:custGeom>
              <a:avLst/>
              <a:gdLst/>
              <a:ahLst/>
              <a:cxnLst/>
              <a:rect l="l" t="t" r="r" b="b"/>
              <a:pathLst>
                <a:path w="309245" h="307975">
                  <a:moveTo>
                    <a:pt x="308991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8991" y="307467"/>
                  </a:lnTo>
                  <a:lnTo>
                    <a:pt x="308991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0181462" y="5065776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8" y="0"/>
                  </a:moveTo>
                  <a:lnTo>
                    <a:pt x="0" y="102488"/>
                  </a:lnTo>
                  <a:lnTo>
                    <a:pt x="0" y="409956"/>
                  </a:lnTo>
                  <a:lnTo>
                    <a:pt x="102488" y="307467"/>
                  </a:lnTo>
                  <a:lnTo>
                    <a:pt x="102488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872471" y="5065776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488" y="0"/>
                  </a:lnTo>
                  <a:lnTo>
                    <a:pt x="0" y="102488"/>
                  </a:lnTo>
                  <a:lnTo>
                    <a:pt x="308991" y="102488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9872471" y="5065776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8"/>
                  </a:moveTo>
                  <a:lnTo>
                    <a:pt x="102488" y="0"/>
                  </a:lnTo>
                  <a:lnTo>
                    <a:pt x="411479" y="0"/>
                  </a:lnTo>
                  <a:lnTo>
                    <a:pt x="411479" y="307467"/>
                  </a:lnTo>
                  <a:lnTo>
                    <a:pt x="308991" y="409956"/>
                  </a:lnTo>
                  <a:lnTo>
                    <a:pt x="0" y="409956"/>
                  </a:lnTo>
                  <a:lnTo>
                    <a:pt x="0" y="102488"/>
                  </a:lnTo>
                  <a:close/>
                </a:path>
                <a:path w="411479" h="410210">
                  <a:moveTo>
                    <a:pt x="0" y="102488"/>
                  </a:moveTo>
                  <a:lnTo>
                    <a:pt x="308991" y="102488"/>
                  </a:lnTo>
                  <a:lnTo>
                    <a:pt x="411479" y="0"/>
                  </a:lnTo>
                </a:path>
                <a:path w="411479" h="410210">
                  <a:moveTo>
                    <a:pt x="308991" y="102488"/>
                  </a:moveTo>
                  <a:lnTo>
                    <a:pt x="308991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0216895" y="5168265"/>
              <a:ext cx="309245" cy="307975"/>
            </a:xfrm>
            <a:custGeom>
              <a:avLst/>
              <a:gdLst/>
              <a:ahLst/>
              <a:cxnLst/>
              <a:rect l="l" t="t" r="r" b="b"/>
              <a:pathLst>
                <a:path w="309245" h="307975">
                  <a:moveTo>
                    <a:pt x="308991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8991" y="307467"/>
                  </a:lnTo>
                  <a:lnTo>
                    <a:pt x="308991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0525886" y="5065776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9" y="0"/>
                  </a:moveTo>
                  <a:lnTo>
                    <a:pt x="0" y="102488"/>
                  </a:lnTo>
                  <a:lnTo>
                    <a:pt x="0" y="409956"/>
                  </a:lnTo>
                  <a:lnTo>
                    <a:pt x="102489" y="307467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0216895" y="5065776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488" y="0"/>
                  </a:lnTo>
                  <a:lnTo>
                    <a:pt x="0" y="102488"/>
                  </a:lnTo>
                  <a:lnTo>
                    <a:pt x="308990" y="102488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0216895" y="5065776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8"/>
                  </a:moveTo>
                  <a:lnTo>
                    <a:pt x="102488" y="0"/>
                  </a:lnTo>
                  <a:lnTo>
                    <a:pt x="411479" y="0"/>
                  </a:lnTo>
                  <a:lnTo>
                    <a:pt x="411479" y="307467"/>
                  </a:lnTo>
                  <a:lnTo>
                    <a:pt x="308990" y="409956"/>
                  </a:lnTo>
                  <a:lnTo>
                    <a:pt x="0" y="409956"/>
                  </a:lnTo>
                  <a:lnTo>
                    <a:pt x="0" y="102488"/>
                  </a:lnTo>
                  <a:close/>
                </a:path>
                <a:path w="411479" h="410210">
                  <a:moveTo>
                    <a:pt x="0" y="102488"/>
                  </a:moveTo>
                  <a:lnTo>
                    <a:pt x="308990" y="102488"/>
                  </a:lnTo>
                  <a:lnTo>
                    <a:pt x="411479" y="0"/>
                  </a:lnTo>
                </a:path>
                <a:path w="411479" h="410210">
                  <a:moveTo>
                    <a:pt x="308990" y="102488"/>
                  </a:moveTo>
                  <a:lnTo>
                    <a:pt x="308990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0561319" y="5168265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307467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7467" y="307467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0868786" y="5065776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9" y="0"/>
                  </a:moveTo>
                  <a:lnTo>
                    <a:pt x="0" y="102488"/>
                  </a:lnTo>
                  <a:lnTo>
                    <a:pt x="0" y="409956"/>
                  </a:lnTo>
                  <a:lnTo>
                    <a:pt x="102489" y="307467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0561319" y="5065776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5" y="0"/>
                  </a:moveTo>
                  <a:lnTo>
                    <a:pt x="102488" y="0"/>
                  </a:lnTo>
                  <a:lnTo>
                    <a:pt x="0" y="102488"/>
                  </a:lnTo>
                  <a:lnTo>
                    <a:pt x="307466" y="102488"/>
                  </a:lnTo>
                  <a:lnTo>
                    <a:pt x="409955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0561319" y="5065776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09" h="410210">
                  <a:moveTo>
                    <a:pt x="0" y="102488"/>
                  </a:moveTo>
                  <a:lnTo>
                    <a:pt x="102488" y="0"/>
                  </a:lnTo>
                  <a:lnTo>
                    <a:pt x="409955" y="0"/>
                  </a:lnTo>
                  <a:lnTo>
                    <a:pt x="409955" y="307467"/>
                  </a:lnTo>
                  <a:lnTo>
                    <a:pt x="307466" y="409956"/>
                  </a:lnTo>
                  <a:lnTo>
                    <a:pt x="0" y="409956"/>
                  </a:lnTo>
                  <a:lnTo>
                    <a:pt x="0" y="102488"/>
                  </a:lnTo>
                  <a:close/>
                </a:path>
                <a:path w="410209" h="410210">
                  <a:moveTo>
                    <a:pt x="0" y="102488"/>
                  </a:moveTo>
                  <a:lnTo>
                    <a:pt x="307466" y="102488"/>
                  </a:lnTo>
                  <a:lnTo>
                    <a:pt x="409955" y="0"/>
                  </a:lnTo>
                </a:path>
                <a:path w="410209" h="410210">
                  <a:moveTo>
                    <a:pt x="307466" y="102488"/>
                  </a:moveTo>
                  <a:lnTo>
                    <a:pt x="307466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2" name="object 202"/>
          <p:cNvSpPr txBox="1"/>
          <p:nvPr/>
        </p:nvSpPr>
        <p:spPr>
          <a:xfrm>
            <a:off x="9963657" y="5200345"/>
            <a:ext cx="81724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6235" algn="l"/>
                <a:tab pos="700405" algn="l"/>
              </a:tabLst>
            </a:pP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	1	1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03" name="object 203"/>
          <p:cNvGrpSpPr/>
          <p:nvPr/>
        </p:nvGrpSpPr>
        <p:grpSpPr>
          <a:xfrm>
            <a:off x="9736581" y="4710429"/>
            <a:ext cx="1241425" cy="1245870"/>
            <a:chOff x="9736581" y="4710429"/>
            <a:chExt cx="1241425" cy="1245870"/>
          </a:xfrm>
        </p:grpSpPr>
        <p:sp>
          <p:nvSpPr>
            <p:cNvPr id="204" name="object 204"/>
            <p:cNvSpPr/>
            <p:nvPr/>
          </p:nvSpPr>
          <p:spPr>
            <a:xfrm>
              <a:off x="9872471" y="4819649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10"/>
                  </a:lnTo>
                  <a:lnTo>
                    <a:pt x="308609" y="308610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0181081" y="4716779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9872471" y="4716779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09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9872471" y="4716779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09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09" y="102870"/>
                  </a:lnTo>
                  <a:lnTo>
                    <a:pt x="411479" y="0"/>
                  </a:lnTo>
                </a:path>
                <a:path w="411479" h="411479">
                  <a:moveTo>
                    <a:pt x="308609" y="102870"/>
                  </a:moveTo>
                  <a:lnTo>
                    <a:pt x="308609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0216895" y="4819649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10"/>
                  </a:lnTo>
                  <a:lnTo>
                    <a:pt x="308609" y="308610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0525505" y="4716779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0216895" y="4716779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09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0216895" y="4716779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09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09" y="102870"/>
                  </a:lnTo>
                  <a:lnTo>
                    <a:pt x="411479" y="0"/>
                  </a:lnTo>
                </a:path>
                <a:path w="411479" h="411479">
                  <a:moveTo>
                    <a:pt x="308609" y="102870"/>
                  </a:moveTo>
                  <a:lnTo>
                    <a:pt x="308609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0561319" y="4819268"/>
              <a:ext cx="307975" cy="309245"/>
            </a:xfrm>
            <a:custGeom>
              <a:avLst/>
              <a:gdLst/>
              <a:ahLst/>
              <a:cxnLst/>
              <a:rect l="l" t="t" r="r" b="b"/>
              <a:pathLst>
                <a:path w="307975" h="309245">
                  <a:moveTo>
                    <a:pt x="307467" y="0"/>
                  </a:moveTo>
                  <a:lnTo>
                    <a:pt x="0" y="0"/>
                  </a:lnTo>
                  <a:lnTo>
                    <a:pt x="0" y="308990"/>
                  </a:lnTo>
                  <a:lnTo>
                    <a:pt x="307467" y="308990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0868786" y="4716779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489" y="0"/>
                  </a:moveTo>
                  <a:lnTo>
                    <a:pt x="0" y="102489"/>
                  </a:lnTo>
                  <a:lnTo>
                    <a:pt x="0" y="411480"/>
                  </a:lnTo>
                  <a:lnTo>
                    <a:pt x="102489" y="308991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0561319" y="4716779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5" y="0"/>
                  </a:moveTo>
                  <a:lnTo>
                    <a:pt x="102488" y="0"/>
                  </a:lnTo>
                  <a:lnTo>
                    <a:pt x="0" y="102489"/>
                  </a:lnTo>
                  <a:lnTo>
                    <a:pt x="307466" y="102489"/>
                  </a:lnTo>
                  <a:lnTo>
                    <a:pt x="409955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0561319" y="4716779"/>
              <a:ext cx="410209" cy="411480"/>
            </a:xfrm>
            <a:custGeom>
              <a:avLst/>
              <a:gdLst/>
              <a:ahLst/>
              <a:cxnLst/>
              <a:rect l="l" t="t" r="r" b="b"/>
              <a:pathLst>
                <a:path w="410209" h="411479">
                  <a:moveTo>
                    <a:pt x="0" y="102489"/>
                  </a:moveTo>
                  <a:lnTo>
                    <a:pt x="102488" y="0"/>
                  </a:lnTo>
                  <a:lnTo>
                    <a:pt x="409955" y="0"/>
                  </a:lnTo>
                  <a:lnTo>
                    <a:pt x="409955" y="308991"/>
                  </a:lnTo>
                  <a:lnTo>
                    <a:pt x="307466" y="411480"/>
                  </a:lnTo>
                  <a:lnTo>
                    <a:pt x="0" y="411480"/>
                  </a:lnTo>
                  <a:lnTo>
                    <a:pt x="0" y="102489"/>
                  </a:lnTo>
                  <a:close/>
                </a:path>
                <a:path w="410209" h="411479">
                  <a:moveTo>
                    <a:pt x="0" y="102489"/>
                  </a:moveTo>
                  <a:lnTo>
                    <a:pt x="307466" y="102489"/>
                  </a:lnTo>
                  <a:lnTo>
                    <a:pt x="409955" y="0"/>
                  </a:lnTo>
                </a:path>
                <a:path w="410209" h="411479">
                  <a:moveTo>
                    <a:pt x="307466" y="102489"/>
                  </a:moveTo>
                  <a:lnTo>
                    <a:pt x="307466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9742931" y="5640704"/>
              <a:ext cx="307975" cy="309245"/>
            </a:xfrm>
            <a:custGeom>
              <a:avLst/>
              <a:gdLst/>
              <a:ahLst/>
              <a:cxnLst/>
              <a:rect l="l" t="t" r="r" b="b"/>
              <a:pathLst>
                <a:path w="307975" h="309245">
                  <a:moveTo>
                    <a:pt x="307467" y="0"/>
                  </a:moveTo>
                  <a:lnTo>
                    <a:pt x="0" y="0"/>
                  </a:lnTo>
                  <a:lnTo>
                    <a:pt x="0" y="308991"/>
                  </a:lnTo>
                  <a:lnTo>
                    <a:pt x="307467" y="308991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0050398" y="5538215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489" y="0"/>
                  </a:moveTo>
                  <a:lnTo>
                    <a:pt x="0" y="102489"/>
                  </a:lnTo>
                  <a:lnTo>
                    <a:pt x="0" y="411480"/>
                  </a:lnTo>
                  <a:lnTo>
                    <a:pt x="102489" y="308991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9742931" y="5538215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6" y="0"/>
                  </a:moveTo>
                  <a:lnTo>
                    <a:pt x="102489" y="0"/>
                  </a:lnTo>
                  <a:lnTo>
                    <a:pt x="0" y="102489"/>
                  </a:lnTo>
                  <a:lnTo>
                    <a:pt x="307467" y="102489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9742931" y="5538215"/>
              <a:ext cx="410209" cy="411480"/>
            </a:xfrm>
            <a:custGeom>
              <a:avLst/>
              <a:gdLst/>
              <a:ahLst/>
              <a:cxnLst/>
              <a:rect l="l" t="t" r="r" b="b"/>
              <a:pathLst>
                <a:path w="410209" h="411479">
                  <a:moveTo>
                    <a:pt x="0" y="102489"/>
                  </a:moveTo>
                  <a:lnTo>
                    <a:pt x="102489" y="0"/>
                  </a:lnTo>
                  <a:lnTo>
                    <a:pt x="409956" y="0"/>
                  </a:lnTo>
                  <a:lnTo>
                    <a:pt x="409956" y="308991"/>
                  </a:lnTo>
                  <a:lnTo>
                    <a:pt x="307467" y="411480"/>
                  </a:lnTo>
                  <a:lnTo>
                    <a:pt x="0" y="411480"/>
                  </a:lnTo>
                  <a:lnTo>
                    <a:pt x="0" y="102489"/>
                  </a:lnTo>
                  <a:close/>
                </a:path>
                <a:path w="410209" h="411479">
                  <a:moveTo>
                    <a:pt x="0" y="102489"/>
                  </a:moveTo>
                  <a:lnTo>
                    <a:pt x="307467" y="102489"/>
                  </a:lnTo>
                  <a:lnTo>
                    <a:pt x="409956" y="0"/>
                  </a:lnTo>
                </a:path>
                <a:path w="410209" h="411479">
                  <a:moveTo>
                    <a:pt x="307467" y="102489"/>
                  </a:moveTo>
                  <a:lnTo>
                    <a:pt x="307467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0085831" y="5641085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09" y="30860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0394441" y="5538215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69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69" y="308610"/>
                  </a:lnTo>
                  <a:lnTo>
                    <a:pt x="10286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0085831" y="5538215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10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0085831" y="5538215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10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10" y="102870"/>
                  </a:lnTo>
                  <a:lnTo>
                    <a:pt x="411479" y="0"/>
                  </a:lnTo>
                </a:path>
                <a:path w="411479" h="411479">
                  <a:moveTo>
                    <a:pt x="308610" y="102870"/>
                  </a:moveTo>
                  <a:lnTo>
                    <a:pt x="308610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0430255" y="5641085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09" y="30860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0738865" y="5538215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69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69" y="308610"/>
                  </a:lnTo>
                  <a:lnTo>
                    <a:pt x="10286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0430255" y="5538215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10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0430255" y="5538215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10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10" y="102870"/>
                  </a:lnTo>
                  <a:lnTo>
                    <a:pt x="411479" y="0"/>
                  </a:lnTo>
                </a:path>
                <a:path w="411479" h="411479">
                  <a:moveTo>
                    <a:pt x="308610" y="102870"/>
                  </a:moveTo>
                  <a:lnTo>
                    <a:pt x="308610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8" name="object 228"/>
          <p:cNvSpPr txBox="1"/>
          <p:nvPr/>
        </p:nvSpPr>
        <p:spPr>
          <a:xfrm>
            <a:off x="9807829" y="5540451"/>
            <a:ext cx="99821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2</a:t>
            </a:r>
            <a:r>
              <a:rPr sz="2100" spc="-337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2</a:t>
            </a:r>
            <a:r>
              <a:rPr sz="2100" spc="-337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2</a:t>
            </a:r>
            <a:r>
              <a:rPr sz="2100" spc="-337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29" name="object 229"/>
          <p:cNvGrpSpPr/>
          <p:nvPr/>
        </p:nvGrpSpPr>
        <p:grpSpPr>
          <a:xfrm>
            <a:off x="9736581" y="5193538"/>
            <a:ext cx="1111885" cy="422909"/>
            <a:chOff x="9736581" y="5193538"/>
            <a:chExt cx="1111885" cy="422909"/>
          </a:xfrm>
        </p:grpSpPr>
        <p:sp>
          <p:nvSpPr>
            <p:cNvPr id="230" name="object 230"/>
            <p:cNvSpPr/>
            <p:nvPr/>
          </p:nvSpPr>
          <p:spPr>
            <a:xfrm>
              <a:off x="9742931" y="5302377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307467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7467" y="307467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0050398" y="5199888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9" y="0"/>
                  </a:moveTo>
                  <a:lnTo>
                    <a:pt x="0" y="102489"/>
                  </a:lnTo>
                  <a:lnTo>
                    <a:pt x="0" y="409956"/>
                  </a:lnTo>
                  <a:lnTo>
                    <a:pt x="102489" y="307467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9742931" y="5199888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6" y="0"/>
                  </a:moveTo>
                  <a:lnTo>
                    <a:pt x="102489" y="0"/>
                  </a:lnTo>
                  <a:lnTo>
                    <a:pt x="0" y="102489"/>
                  </a:lnTo>
                  <a:lnTo>
                    <a:pt x="307467" y="102489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9742931" y="5199888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09" h="410210">
                  <a:moveTo>
                    <a:pt x="0" y="102489"/>
                  </a:moveTo>
                  <a:lnTo>
                    <a:pt x="102489" y="0"/>
                  </a:lnTo>
                  <a:lnTo>
                    <a:pt x="409956" y="0"/>
                  </a:lnTo>
                  <a:lnTo>
                    <a:pt x="409956" y="307467"/>
                  </a:lnTo>
                  <a:lnTo>
                    <a:pt x="307467" y="409956"/>
                  </a:lnTo>
                  <a:lnTo>
                    <a:pt x="0" y="409956"/>
                  </a:lnTo>
                  <a:lnTo>
                    <a:pt x="0" y="102489"/>
                  </a:lnTo>
                  <a:close/>
                </a:path>
                <a:path w="410209" h="410210">
                  <a:moveTo>
                    <a:pt x="0" y="102489"/>
                  </a:moveTo>
                  <a:lnTo>
                    <a:pt x="307467" y="102489"/>
                  </a:lnTo>
                  <a:lnTo>
                    <a:pt x="409956" y="0"/>
                  </a:lnTo>
                </a:path>
                <a:path w="410209" h="410210">
                  <a:moveTo>
                    <a:pt x="307467" y="102489"/>
                  </a:moveTo>
                  <a:lnTo>
                    <a:pt x="307467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0085831" y="5302377"/>
              <a:ext cx="309245" cy="307975"/>
            </a:xfrm>
            <a:custGeom>
              <a:avLst/>
              <a:gdLst/>
              <a:ahLst/>
              <a:cxnLst/>
              <a:rect l="l" t="t" r="r" b="b"/>
              <a:pathLst>
                <a:path w="309245" h="307975">
                  <a:moveTo>
                    <a:pt x="308991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8991" y="307467"/>
                  </a:lnTo>
                  <a:lnTo>
                    <a:pt x="308991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0394822" y="5199888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8" y="0"/>
                  </a:moveTo>
                  <a:lnTo>
                    <a:pt x="0" y="102489"/>
                  </a:lnTo>
                  <a:lnTo>
                    <a:pt x="0" y="409956"/>
                  </a:lnTo>
                  <a:lnTo>
                    <a:pt x="102488" y="307467"/>
                  </a:lnTo>
                  <a:lnTo>
                    <a:pt x="102488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0085831" y="5199888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489" y="0"/>
                  </a:lnTo>
                  <a:lnTo>
                    <a:pt x="0" y="102489"/>
                  </a:lnTo>
                  <a:lnTo>
                    <a:pt x="308991" y="10248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0085831" y="5199888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9"/>
                  </a:moveTo>
                  <a:lnTo>
                    <a:pt x="102489" y="0"/>
                  </a:lnTo>
                  <a:lnTo>
                    <a:pt x="411479" y="0"/>
                  </a:lnTo>
                  <a:lnTo>
                    <a:pt x="411479" y="307467"/>
                  </a:lnTo>
                  <a:lnTo>
                    <a:pt x="308991" y="409956"/>
                  </a:lnTo>
                  <a:lnTo>
                    <a:pt x="0" y="409956"/>
                  </a:lnTo>
                  <a:lnTo>
                    <a:pt x="0" y="102489"/>
                  </a:lnTo>
                  <a:close/>
                </a:path>
                <a:path w="411479" h="410210">
                  <a:moveTo>
                    <a:pt x="0" y="102489"/>
                  </a:moveTo>
                  <a:lnTo>
                    <a:pt x="308991" y="102489"/>
                  </a:lnTo>
                  <a:lnTo>
                    <a:pt x="411479" y="0"/>
                  </a:lnTo>
                </a:path>
                <a:path w="411479" h="410210">
                  <a:moveTo>
                    <a:pt x="308991" y="102489"/>
                  </a:moveTo>
                  <a:lnTo>
                    <a:pt x="308991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0430255" y="5302377"/>
              <a:ext cx="309245" cy="307975"/>
            </a:xfrm>
            <a:custGeom>
              <a:avLst/>
              <a:gdLst/>
              <a:ahLst/>
              <a:cxnLst/>
              <a:rect l="l" t="t" r="r" b="b"/>
              <a:pathLst>
                <a:path w="309245" h="307975">
                  <a:moveTo>
                    <a:pt x="308991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8991" y="307467"/>
                  </a:lnTo>
                  <a:lnTo>
                    <a:pt x="308991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0739246" y="5199888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8" y="0"/>
                  </a:moveTo>
                  <a:lnTo>
                    <a:pt x="0" y="102489"/>
                  </a:lnTo>
                  <a:lnTo>
                    <a:pt x="0" y="409956"/>
                  </a:lnTo>
                  <a:lnTo>
                    <a:pt x="102488" y="307467"/>
                  </a:lnTo>
                  <a:lnTo>
                    <a:pt x="102488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0430255" y="5199888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489" y="0"/>
                  </a:lnTo>
                  <a:lnTo>
                    <a:pt x="0" y="102489"/>
                  </a:lnTo>
                  <a:lnTo>
                    <a:pt x="308991" y="10248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0430255" y="5199888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9"/>
                  </a:moveTo>
                  <a:lnTo>
                    <a:pt x="102489" y="0"/>
                  </a:lnTo>
                  <a:lnTo>
                    <a:pt x="411479" y="0"/>
                  </a:lnTo>
                  <a:lnTo>
                    <a:pt x="411479" y="307467"/>
                  </a:lnTo>
                  <a:lnTo>
                    <a:pt x="308991" y="409956"/>
                  </a:lnTo>
                  <a:lnTo>
                    <a:pt x="0" y="409956"/>
                  </a:lnTo>
                  <a:lnTo>
                    <a:pt x="0" y="102489"/>
                  </a:lnTo>
                  <a:close/>
                </a:path>
                <a:path w="411479" h="410210">
                  <a:moveTo>
                    <a:pt x="0" y="102489"/>
                  </a:moveTo>
                  <a:lnTo>
                    <a:pt x="308991" y="102489"/>
                  </a:lnTo>
                  <a:lnTo>
                    <a:pt x="411479" y="0"/>
                  </a:lnTo>
                </a:path>
                <a:path w="411479" h="410210">
                  <a:moveTo>
                    <a:pt x="308991" y="102489"/>
                  </a:moveTo>
                  <a:lnTo>
                    <a:pt x="308991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2" name="object 242"/>
          <p:cNvSpPr txBox="1"/>
          <p:nvPr/>
        </p:nvSpPr>
        <p:spPr>
          <a:xfrm>
            <a:off x="9833229" y="5334761"/>
            <a:ext cx="81724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235" algn="l"/>
                <a:tab pos="700405" algn="l"/>
              </a:tabLst>
            </a:pP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2	2	2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43" name="object 243"/>
          <p:cNvGrpSpPr/>
          <p:nvPr/>
        </p:nvGrpSpPr>
        <p:grpSpPr>
          <a:xfrm>
            <a:off x="9736581" y="4844541"/>
            <a:ext cx="1111885" cy="424180"/>
            <a:chOff x="9736581" y="4844541"/>
            <a:chExt cx="1111885" cy="424180"/>
          </a:xfrm>
        </p:grpSpPr>
        <p:sp>
          <p:nvSpPr>
            <p:cNvPr id="244" name="object 244"/>
            <p:cNvSpPr/>
            <p:nvPr/>
          </p:nvSpPr>
          <p:spPr>
            <a:xfrm>
              <a:off x="9742931" y="4953380"/>
              <a:ext cx="307975" cy="309245"/>
            </a:xfrm>
            <a:custGeom>
              <a:avLst/>
              <a:gdLst/>
              <a:ahLst/>
              <a:cxnLst/>
              <a:rect l="l" t="t" r="r" b="b"/>
              <a:pathLst>
                <a:path w="307975" h="309245">
                  <a:moveTo>
                    <a:pt x="307467" y="0"/>
                  </a:moveTo>
                  <a:lnTo>
                    <a:pt x="0" y="0"/>
                  </a:lnTo>
                  <a:lnTo>
                    <a:pt x="0" y="308991"/>
                  </a:lnTo>
                  <a:lnTo>
                    <a:pt x="307467" y="308991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0050398" y="4850891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489" y="0"/>
                  </a:moveTo>
                  <a:lnTo>
                    <a:pt x="0" y="102488"/>
                  </a:lnTo>
                  <a:lnTo>
                    <a:pt x="0" y="411479"/>
                  </a:lnTo>
                  <a:lnTo>
                    <a:pt x="102489" y="308990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9742931" y="4850891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6" y="0"/>
                  </a:moveTo>
                  <a:lnTo>
                    <a:pt x="102489" y="0"/>
                  </a:lnTo>
                  <a:lnTo>
                    <a:pt x="0" y="102488"/>
                  </a:lnTo>
                  <a:lnTo>
                    <a:pt x="307467" y="102488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9742931" y="4850891"/>
              <a:ext cx="410209" cy="411480"/>
            </a:xfrm>
            <a:custGeom>
              <a:avLst/>
              <a:gdLst/>
              <a:ahLst/>
              <a:cxnLst/>
              <a:rect l="l" t="t" r="r" b="b"/>
              <a:pathLst>
                <a:path w="410209" h="411479">
                  <a:moveTo>
                    <a:pt x="0" y="102488"/>
                  </a:moveTo>
                  <a:lnTo>
                    <a:pt x="102489" y="0"/>
                  </a:lnTo>
                  <a:lnTo>
                    <a:pt x="409956" y="0"/>
                  </a:lnTo>
                  <a:lnTo>
                    <a:pt x="409956" y="308990"/>
                  </a:lnTo>
                  <a:lnTo>
                    <a:pt x="307467" y="411479"/>
                  </a:lnTo>
                  <a:lnTo>
                    <a:pt x="0" y="411479"/>
                  </a:lnTo>
                  <a:lnTo>
                    <a:pt x="0" y="102488"/>
                  </a:lnTo>
                  <a:close/>
                </a:path>
                <a:path w="410209" h="411479">
                  <a:moveTo>
                    <a:pt x="0" y="102488"/>
                  </a:moveTo>
                  <a:lnTo>
                    <a:pt x="307467" y="102488"/>
                  </a:lnTo>
                  <a:lnTo>
                    <a:pt x="409956" y="0"/>
                  </a:lnTo>
                </a:path>
                <a:path w="410209" h="411479">
                  <a:moveTo>
                    <a:pt x="307467" y="102488"/>
                  </a:moveTo>
                  <a:lnTo>
                    <a:pt x="307467" y="41147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0085831" y="4953761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09" y="30860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0394441" y="4850891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69" y="0"/>
                  </a:moveTo>
                  <a:lnTo>
                    <a:pt x="0" y="102869"/>
                  </a:lnTo>
                  <a:lnTo>
                    <a:pt x="0" y="411479"/>
                  </a:lnTo>
                  <a:lnTo>
                    <a:pt x="102869" y="308609"/>
                  </a:lnTo>
                  <a:lnTo>
                    <a:pt x="10286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0085831" y="4850891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69"/>
                  </a:lnTo>
                  <a:lnTo>
                    <a:pt x="308610" y="10286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0085831" y="4850891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69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09"/>
                  </a:lnTo>
                  <a:lnTo>
                    <a:pt x="308610" y="411479"/>
                  </a:lnTo>
                  <a:lnTo>
                    <a:pt x="0" y="411479"/>
                  </a:lnTo>
                  <a:lnTo>
                    <a:pt x="0" y="102869"/>
                  </a:lnTo>
                  <a:close/>
                </a:path>
                <a:path w="411479" h="411479">
                  <a:moveTo>
                    <a:pt x="0" y="102869"/>
                  </a:moveTo>
                  <a:lnTo>
                    <a:pt x="308610" y="102869"/>
                  </a:lnTo>
                  <a:lnTo>
                    <a:pt x="411479" y="0"/>
                  </a:lnTo>
                </a:path>
                <a:path w="411479" h="411479">
                  <a:moveTo>
                    <a:pt x="308610" y="102869"/>
                  </a:moveTo>
                  <a:lnTo>
                    <a:pt x="308610" y="41147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0430255" y="4953761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09" y="30860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0738865" y="4850891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69" y="0"/>
                  </a:moveTo>
                  <a:lnTo>
                    <a:pt x="0" y="102869"/>
                  </a:lnTo>
                  <a:lnTo>
                    <a:pt x="0" y="411479"/>
                  </a:lnTo>
                  <a:lnTo>
                    <a:pt x="102869" y="308609"/>
                  </a:lnTo>
                  <a:lnTo>
                    <a:pt x="10286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0430255" y="4850891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69"/>
                  </a:lnTo>
                  <a:lnTo>
                    <a:pt x="308610" y="10286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0430255" y="4850891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69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09"/>
                  </a:lnTo>
                  <a:lnTo>
                    <a:pt x="308610" y="411479"/>
                  </a:lnTo>
                  <a:lnTo>
                    <a:pt x="0" y="411479"/>
                  </a:lnTo>
                  <a:lnTo>
                    <a:pt x="0" y="102869"/>
                  </a:lnTo>
                  <a:close/>
                </a:path>
                <a:path w="411479" h="411479">
                  <a:moveTo>
                    <a:pt x="0" y="102869"/>
                  </a:moveTo>
                  <a:lnTo>
                    <a:pt x="308610" y="102869"/>
                  </a:lnTo>
                  <a:lnTo>
                    <a:pt x="411479" y="0"/>
                  </a:lnTo>
                </a:path>
                <a:path w="411479" h="411479">
                  <a:moveTo>
                    <a:pt x="308610" y="102869"/>
                  </a:moveTo>
                  <a:lnTo>
                    <a:pt x="308610" y="41147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6" name="object 256"/>
          <p:cNvSpPr txBox="1"/>
          <p:nvPr/>
        </p:nvSpPr>
        <p:spPr>
          <a:xfrm>
            <a:off x="9807829" y="4852492"/>
            <a:ext cx="99821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2</a:t>
            </a:r>
            <a:r>
              <a:rPr sz="2100" spc="-345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2</a:t>
            </a:r>
            <a:r>
              <a:rPr sz="2100" spc="-345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2</a:t>
            </a:r>
            <a:r>
              <a:rPr sz="2100" spc="-345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57" name="object 257"/>
          <p:cNvSpPr txBox="1"/>
          <p:nvPr/>
        </p:nvSpPr>
        <p:spPr>
          <a:xfrm>
            <a:off x="7645654" y="5172583"/>
            <a:ext cx="1289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35" dirty="0">
                <a:solidFill>
                  <a:srgbClr val="A20FFF"/>
                </a:solidFill>
                <a:latin typeface="Tahoma"/>
                <a:cs typeface="Tahoma"/>
              </a:rPr>
              <a:t>+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58" name="object 258"/>
          <p:cNvSpPr txBox="1"/>
          <p:nvPr/>
        </p:nvSpPr>
        <p:spPr>
          <a:xfrm>
            <a:off x="9405873" y="5172583"/>
            <a:ext cx="1289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35" dirty="0">
                <a:solidFill>
                  <a:srgbClr val="A20FFF"/>
                </a:solidFill>
                <a:latin typeface="Tahoma"/>
                <a:cs typeface="Tahoma"/>
              </a:rPr>
              <a:t>=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150" dirty="0"/>
              <a:t>BROADCASTING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341196"/>
            <a:ext cx="8291830" cy="1353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14" dirty="0">
                <a:solidFill>
                  <a:srgbClr val="404040"/>
                </a:solidFill>
                <a:latin typeface="Tahoma"/>
                <a:cs typeface="Tahoma"/>
              </a:rPr>
              <a:t>Broadcasting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lets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perform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vectorized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different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sizes,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where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will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expand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smaller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‘fit’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larger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Single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values</a:t>
            </a:r>
            <a:r>
              <a:rPr sz="16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404040"/>
                </a:solidFill>
                <a:latin typeface="Tahoma"/>
                <a:cs typeface="Tahoma"/>
              </a:rPr>
              <a:t>(scalars)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broadcast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404040"/>
                </a:solidFill>
                <a:latin typeface="Tahoma"/>
                <a:cs typeface="Tahoma"/>
              </a:rPr>
              <a:t>any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Dimensions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length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greater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must</a:t>
            </a:r>
            <a:r>
              <a:rPr sz="16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404040"/>
                </a:solidFill>
                <a:latin typeface="Tahoma"/>
                <a:cs typeface="Tahoma"/>
              </a:rPr>
              <a:t>same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size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5404" y="3415339"/>
            <a:ext cx="530198" cy="48296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97655" y="3513582"/>
            <a:ext cx="22015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20" dirty="0">
                <a:solidFill>
                  <a:srgbClr val="00B100"/>
                </a:solidFill>
                <a:latin typeface="Tahoma"/>
                <a:cs typeface="Tahoma"/>
              </a:rPr>
              <a:t>Comp</a:t>
            </a:r>
            <a:r>
              <a:rPr sz="2000" b="1" spc="-114" dirty="0">
                <a:solidFill>
                  <a:srgbClr val="00B100"/>
                </a:solidFill>
                <a:latin typeface="Tahoma"/>
                <a:cs typeface="Tahoma"/>
              </a:rPr>
              <a:t>a</a:t>
            </a:r>
            <a:r>
              <a:rPr sz="2000" b="1" spc="-85" dirty="0">
                <a:solidFill>
                  <a:srgbClr val="00B100"/>
                </a:solidFill>
                <a:latin typeface="Tahoma"/>
                <a:cs typeface="Tahoma"/>
              </a:rPr>
              <a:t>tible</a:t>
            </a:r>
            <a:r>
              <a:rPr sz="2000" b="1" spc="-225" dirty="0">
                <a:solidFill>
                  <a:srgbClr val="00B10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sha</a:t>
            </a:r>
            <a:r>
              <a:rPr sz="2000" spc="-60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2000" spc="-100" dirty="0">
                <a:solidFill>
                  <a:srgbClr val="404040"/>
                </a:solidFill>
                <a:latin typeface="Tahoma"/>
                <a:cs typeface="Tahoma"/>
              </a:rPr>
              <a:t>es: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03035" y="3442821"/>
            <a:ext cx="465652" cy="46768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085835" y="3507435"/>
            <a:ext cx="23768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60" dirty="0">
                <a:solidFill>
                  <a:srgbClr val="FF2C6B"/>
                </a:solidFill>
                <a:latin typeface="Tahoma"/>
                <a:cs typeface="Tahoma"/>
              </a:rPr>
              <a:t>Inco</a:t>
            </a:r>
            <a:r>
              <a:rPr sz="2000" b="1" spc="-260" dirty="0">
                <a:solidFill>
                  <a:srgbClr val="FF2C6B"/>
                </a:solidFill>
                <a:latin typeface="Tahoma"/>
                <a:cs typeface="Tahoma"/>
              </a:rPr>
              <a:t>m</a:t>
            </a:r>
            <a:r>
              <a:rPr sz="2000" b="1" spc="-140" dirty="0">
                <a:solidFill>
                  <a:srgbClr val="FF2C6B"/>
                </a:solidFill>
                <a:latin typeface="Tahoma"/>
                <a:cs typeface="Tahoma"/>
              </a:rPr>
              <a:t>p</a:t>
            </a:r>
            <a:r>
              <a:rPr sz="2000" b="1" spc="-145" dirty="0">
                <a:solidFill>
                  <a:srgbClr val="FF2C6B"/>
                </a:solidFill>
                <a:latin typeface="Tahoma"/>
                <a:cs typeface="Tahoma"/>
              </a:rPr>
              <a:t>a</a:t>
            </a:r>
            <a:r>
              <a:rPr sz="2000" b="1" spc="-85" dirty="0">
                <a:solidFill>
                  <a:srgbClr val="FF2C6B"/>
                </a:solidFill>
                <a:latin typeface="Tahoma"/>
                <a:cs typeface="Tahoma"/>
              </a:rPr>
              <a:t>tible</a:t>
            </a:r>
            <a:r>
              <a:rPr sz="2000" b="1" spc="-240" dirty="0">
                <a:solidFill>
                  <a:srgbClr val="FF2C6B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sh</a:t>
            </a:r>
            <a:r>
              <a:rPr sz="2000" spc="-6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-135" dirty="0">
                <a:solidFill>
                  <a:srgbClr val="404040"/>
                </a:solidFill>
                <a:latin typeface="Tahoma"/>
                <a:cs typeface="Tahoma"/>
              </a:rPr>
              <a:t>s: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36664" y="3110483"/>
            <a:ext cx="0" cy="2606040"/>
          </a:xfrm>
          <a:custGeom>
            <a:avLst/>
            <a:gdLst/>
            <a:ahLst/>
            <a:cxnLst/>
            <a:rect l="l" t="t" r="r" b="b"/>
            <a:pathLst>
              <a:path h="2606040">
                <a:moveTo>
                  <a:pt x="0" y="0"/>
                </a:moveTo>
                <a:lnTo>
                  <a:pt x="0" y="260572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981896" y="4205795"/>
          <a:ext cx="3099432" cy="11125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3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3,</a:t>
                      </a:r>
                      <a:r>
                        <a:rPr sz="1400" spc="-17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74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100,</a:t>
                      </a:r>
                      <a:r>
                        <a:rPr sz="1400" spc="-19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3,</a:t>
                      </a:r>
                      <a:r>
                        <a:rPr sz="1400" spc="-16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74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100,</a:t>
                      </a:r>
                      <a:r>
                        <a:rPr sz="1400" spc="-19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3,</a:t>
                      </a:r>
                      <a:r>
                        <a:rPr sz="1400" spc="-16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74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3,</a:t>
                      </a:r>
                      <a:r>
                        <a:rPr sz="1400" spc="-17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1,</a:t>
                      </a:r>
                      <a:r>
                        <a:rPr sz="1400" spc="-18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5,</a:t>
                      </a:r>
                      <a:r>
                        <a:rPr sz="1400" spc="-17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4,</a:t>
                      </a:r>
                      <a:r>
                        <a:rPr sz="1400" spc="-18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1,</a:t>
                      </a:r>
                      <a:r>
                        <a:rPr sz="1400" spc="-18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6)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3,</a:t>
                      </a:r>
                      <a:r>
                        <a:rPr sz="1400" spc="-17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4,</a:t>
                      </a:r>
                      <a:r>
                        <a:rPr sz="1400" spc="-18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5,</a:t>
                      </a:r>
                      <a:r>
                        <a:rPr sz="1400" spc="-17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6)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12083" y="4345051"/>
            <a:ext cx="591693" cy="15887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45355" y="4343780"/>
            <a:ext cx="592328" cy="16014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91709" y="4343780"/>
            <a:ext cx="576452" cy="160146"/>
          </a:xfrm>
          <a:prstGeom prst="rect">
            <a:avLst/>
          </a:prstGeom>
        </p:spPr>
      </p:pic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991919" y="4205795"/>
          <a:ext cx="2066288" cy="11125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3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1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1400" b="1" dirty="0">
                          <a:solidFill>
                            <a:srgbClr val="E85A54"/>
                          </a:solidFill>
                          <a:latin typeface="Tahoma"/>
                          <a:cs typeface="Tahoma"/>
                        </a:rPr>
                        <a:t>4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,</a:t>
                      </a:r>
                      <a:r>
                        <a:rPr sz="1400" spc="-17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74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100,</a:t>
                      </a:r>
                      <a:r>
                        <a:rPr sz="1400" spc="-18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E85A54"/>
                          </a:solidFill>
                          <a:latin typeface="Tahoma"/>
                          <a:cs typeface="Tahoma"/>
                        </a:rPr>
                        <a:t>3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,</a:t>
                      </a:r>
                      <a:r>
                        <a:rPr sz="1400" spc="-17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74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3,</a:t>
                      </a:r>
                      <a:r>
                        <a:rPr sz="1400" spc="-17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1,</a:t>
                      </a:r>
                      <a:r>
                        <a:rPr sz="1400" spc="-18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E85A54"/>
                          </a:solidFill>
                          <a:latin typeface="Tahoma"/>
                          <a:cs typeface="Tahoma"/>
                        </a:rPr>
                        <a:t>5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,</a:t>
                      </a:r>
                      <a:r>
                        <a:rPr sz="1400" spc="-16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4,</a:t>
                      </a:r>
                      <a:r>
                        <a:rPr sz="1400" spc="-17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E85A54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,</a:t>
                      </a:r>
                      <a:r>
                        <a:rPr sz="1400" spc="-17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6)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22233" y="4345051"/>
            <a:ext cx="591566" cy="15887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55506" y="4343780"/>
            <a:ext cx="592201" cy="160146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338327" y="5489447"/>
            <a:ext cx="1463040" cy="548640"/>
            <a:chOff x="338327" y="5489447"/>
            <a:chExt cx="1463040" cy="548640"/>
          </a:xfrm>
        </p:grpSpPr>
        <p:sp>
          <p:nvSpPr>
            <p:cNvPr id="21" name="object 21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248411" y="1840992"/>
            <a:ext cx="1643380" cy="3556000"/>
            <a:chOff x="248411" y="1840992"/>
            <a:chExt cx="1643380" cy="3556000"/>
          </a:xfrm>
        </p:grpSpPr>
        <p:sp>
          <p:nvSpPr>
            <p:cNvPr id="25" name="object 25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48411" y="1840992"/>
              <a:ext cx="1643380" cy="3556000"/>
            </a:xfrm>
            <a:custGeom>
              <a:avLst/>
              <a:gdLst/>
              <a:ahLst/>
              <a:cxnLst/>
              <a:rect l="l" t="t" r="r" b="b"/>
              <a:pathLst>
                <a:path w="1643380" h="3556000">
                  <a:moveTo>
                    <a:pt x="1642872" y="0"/>
                  </a:moveTo>
                  <a:lnTo>
                    <a:pt x="0" y="0"/>
                  </a:lnTo>
                  <a:lnTo>
                    <a:pt x="0" y="3555491"/>
                  </a:lnTo>
                  <a:lnTo>
                    <a:pt x="1642872" y="3555491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23659" y="2206751"/>
            <a:ext cx="5203190" cy="2074545"/>
            <a:chOff x="6423659" y="2206751"/>
            <a:chExt cx="5203190" cy="20745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3659" y="2206751"/>
              <a:ext cx="5202936" cy="20741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2427" y="3352799"/>
              <a:ext cx="5102352" cy="72999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70913" y="257378"/>
            <a:ext cx="82511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50" dirty="0">
                <a:latin typeface="Tahoma"/>
                <a:cs typeface="Tahoma"/>
              </a:rPr>
              <a:t>ASSIGNMENT</a:t>
            </a:r>
            <a:r>
              <a:rPr spc="-150" dirty="0"/>
              <a:t>:</a:t>
            </a:r>
            <a:r>
              <a:rPr spc="-420" dirty="0"/>
              <a:t> </a:t>
            </a:r>
            <a:r>
              <a:rPr spc="105" dirty="0"/>
              <a:t>BRINGING</a:t>
            </a:r>
            <a:r>
              <a:rPr spc="-385" dirty="0"/>
              <a:t> </a:t>
            </a:r>
            <a:r>
              <a:rPr spc="-95" dirty="0"/>
              <a:t>IT</a:t>
            </a:r>
            <a:r>
              <a:rPr spc="-395" dirty="0"/>
              <a:t> </a:t>
            </a:r>
            <a:r>
              <a:rPr spc="120" dirty="0"/>
              <a:t>ALL</a:t>
            </a:r>
            <a:r>
              <a:rPr spc="-385" dirty="0"/>
              <a:t> </a:t>
            </a:r>
            <a:r>
              <a:rPr spc="125" dirty="0"/>
              <a:t>TOGETHER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33968" y="1463420"/>
            <a:ext cx="16986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Resu</a:t>
            </a:r>
            <a:r>
              <a:rPr sz="20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20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b="1" i="1" spc="-135" dirty="0">
                <a:solidFill>
                  <a:srgbClr val="404040"/>
                </a:solidFill>
                <a:latin typeface="Trebuchet MS"/>
                <a:cs typeface="Trebuchet MS"/>
              </a:rPr>
              <a:t>review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422148" y="1510283"/>
            <a:ext cx="5564505" cy="5146675"/>
            <a:chOff x="422148" y="1510283"/>
            <a:chExt cx="5564505" cy="514667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690" y="1537707"/>
              <a:ext cx="5404195" cy="510084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5156" y="6141719"/>
              <a:ext cx="1818131" cy="347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8695" y="1786127"/>
              <a:ext cx="653795" cy="5273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2148" y="1510283"/>
              <a:ext cx="5564124" cy="51465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7680" y="1537715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F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al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Py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all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20" name="object 20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2880" marR="255904">
              <a:lnSpc>
                <a:spcPct val="100000"/>
              </a:lnSpc>
            </a:pP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Alright,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new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14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scientist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set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up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little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test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case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us. </a:t>
            </a:r>
            <a:r>
              <a:rPr sz="1400" spc="-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She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provided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code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read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csv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convert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two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lum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ays.</a:t>
            </a:r>
            <a:endParaRPr sz="1400">
              <a:latin typeface="Tahoma"/>
              <a:cs typeface="Tahoma"/>
            </a:endParaRPr>
          </a:p>
          <a:p>
            <a:pPr marL="182880" marR="343535">
              <a:lnSpc>
                <a:spcPct val="100000"/>
              </a:lnSpc>
              <a:spcBef>
                <a:spcPts val="1200"/>
              </a:spcBef>
            </a:pP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Fil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te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‘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sales_a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’</a:t>
            </a:r>
            <a:r>
              <a:rPr sz="14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ly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lude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sales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that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had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od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ct 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family </a:t>
            </a: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‘PRODUCE’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 the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‘family_array’.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Call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this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produce_sales.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Then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randomly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sample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half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remaining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sales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calc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lat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mean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th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sale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s.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70736" y="1831371"/>
            <a:ext cx="3832860" cy="455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8735">
              <a:lnSpc>
                <a:spcPts val="1664"/>
              </a:lnSpc>
            </a:pPr>
            <a:r>
              <a:rPr sz="1400" b="1" spc="-30" dirty="0">
                <a:latin typeface="Tahoma"/>
                <a:cs typeface="Tahoma"/>
              </a:rPr>
              <a:t>N</a:t>
            </a:r>
            <a:r>
              <a:rPr sz="1400" b="1" spc="-15" dirty="0">
                <a:latin typeface="Tahoma"/>
                <a:cs typeface="Tahoma"/>
              </a:rPr>
              <a:t>EW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70" dirty="0">
                <a:latin typeface="Tahoma"/>
                <a:cs typeface="Tahoma"/>
              </a:rPr>
              <a:t>MESS</a:t>
            </a:r>
            <a:r>
              <a:rPr sz="1400" b="1" spc="-20" dirty="0"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308735">
              <a:lnSpc>
                <a:spcPct val="100000"/>
              </a:lnSpc>
              <a:spcBef>
                <a:spcPts val="350"/>
              </a:spcBef>
            </a:pPr>
            <a:r>
              <a:rPr sz="1200" i="1" dirty="0">
                <a:latin typeface="Trebuchet MS"/>
                <a:cs typeface="Trebuchet MS"/>
              </a:rPr>
              <a:t>May</a:t>
            </a:r>
            <a:r>
              <a:rPr sz="1200" i="1" spc="-140" dirty="0">
                <a:latin typeface="Trebuchet MS"/>
                <a:cs typeface="Trebuchet MS"/>
              </a:rPr>
              <a:t> 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-204" dirty="0">
                <a:latin typeface="Trebuchet MS"/>
                <a:cs typeface="Trebuchet MS"/>
              </a:rPr>
              <a:t>,</a:t>
            </a:r>
            <a:r>
              <a:rPr sz="1200" i="1" spc="-120" dirty="0">
                <a:latin typeface="Trebuchet MS"/>
                <a:cs typeface="Trebuchet MS"/>
              </a:rPr>
              <a:t> </a:t>
            </a:r>
            <a:r>
              <a:rPr sz="1200" i="1" spc="65" dirty="0">
                <a:latin typeface="Trebuchet MS"/>
                <a:cs typeface="Trebuchet MS"/>
              </a:rPr>
              <a:t>20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65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70" dirty="0">
                <a:latin typeface="Tahoma"/>
                <a:cs typeface="Tahoma"/>
              </a:rPr>
              <a:t>o</a:t>
            </a:r>
            <a:r>
              <a:rPr sz="1400" b="1" spc="-110" dirty="0">
                <a:latin typeface="Tahoma"/>
                <a:cs typeface="Tahoma"/>
              </a:rPr>
              <a:t>ss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85" dirty="0">
                <a:latin typeface="Tahoma"/>
                <a:cs typeface="Tahoma"/>
              </a:rPr>
              <a:t>e</a:t>
            </a:r>
            <a:r>
              <a:rPr sz="1400" b="1" spc="-60" dirty="0">
                <a:latin typeface="Tahoma"/>
                <a:cs typeface="Tahoma"/>
              </a:rPr>
              <a:t>t</a:t>
            </a:r>
            <a:r>
              <a:rPr sz="1400" b="1" spc="-95" dirty="0">
                <a:latin typeface="Tahoma"/>
                <a:cs typeface="Tahoma"/>
              </a:rPr>
              <a:t>a</a:t>
            </a:r>
            <a:r>
              <a:rPr sz="1400" b="1" spc="-45" dirty="0">
                <a:latin typeface="Tahoma"/>
                <a:cs typeface="Tahoma"/>
              </a:rPr>
              <a:t>il</a:t>
            </a:r>
            <a:r>
              <a:rPr sz="1400" b="1" spc="-160" dirty="0"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  <a:spcBef>
                <a:spcPts val="610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xi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Sl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ic</a:t>
            </a:r>
            <a:r>
              <a:rPr sz="1400" b="1" spc="-5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2852" y="257378"/>
            <a:ext cx="768730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95" dirty="0">
                <a:latin typeface="Tahoma"/>
                <a:cs typeface="Tahoma"/>
              </a:rPr>
              <a:t>S</a:t>
            </a:r>
            <a:r>
              <a:rPr b="1" spc="-130" dirty="0">
                <a:latin typeface="Tahoma"/>
                <a:cs typeface="Tahoma"/>
              </a:rPr>
              <a:t>O</a:t>
            </a:r>
            <a:r>
              <a:rPr b="1" spc="-135" dirty="0">
                <a:latin typeface="Tahoma"/>
                <a:cs typeface="Tahoma"/>
              </a:rPr>
              <a:t>LUTI</a:t>
            </a:r>
            <a:r>
              <a:rPr b="1" spc="-190" dirty="0">
                <a:latin typeface="Tahoma"/>
                <a:cs typeface="Tahoma"/>
              </a:rPr>
              <a:t>O</a:t>
            </a:r>
            <a:r>
              <a:rPr b="1" spc="-40" dirty="0">
                <a:latin typeface="Tahoma"/>
                <a:cs typeface="Tahoma"/>
              </a:rPr>
              <a:t>N</a:t>
            </a:r>
            <a:r>
              <a:rPr spc="-325" dirty="0"/>
              <a:t>:</a:t>
            </a:r>
            <a:r>
              <a:rPr spc="-395" dirty="0"/>
              <a:t> </a:t>
            </a:r>
            <a:r>
              <a:rPr spc="105" dirty="0"/>
              <a:t>BRINGING</a:t>
            </a:r>
            <a:r>
              <a:rPr spc="-395" dirty="0"/>
              <a:t> </a:t>
            </a:r>
            <a:r>
              <a:rPr spc="-95" dirty="0"/>
              <a:t>IT</a:t>
            </a:r>
            <a:r>
              <a:rPr spc="-400" dirty="0"/>
              <a:t> </a:t>
            </a:r>
            <a:r>
              <a:rPr spc="120" dirty="0"/>
              <a:t>ALL</a:t>
            </a:r>
            <a:r>
              <a:rPr spc="-385" dirty="0"/>
              <a:t> </a:t>
            </a:r>
            <a:r>
              <a:rPr spc="125" dirty="0"/>
              <a:t>TOGETHER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36077" y="1463420"/>
            <a:ext cx="1494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Sol</a:t>
            </a:r>
            <a:r>
              <a:rPr sz="20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20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2000" b="1" i="1" spc="-18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b="1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Code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3659" y="2206751"/>
            <a:ext cx="5202936" cy="207416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22148" y="1510283"/>
            <a:ext cx="5564505" cy="5146675"/>
            <a:chOff x="422148" y="1510283"/>
            <a:chExt cx="5564505" cy="51466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690" y="1537707"/>
              <a:ext cx="5404195" cy="51008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5156" y="6141719"/>
              <a:ext cx="1818131" cy="3474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8695" y="1786127"/>
              <a:ext cx="653795" cy="5273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2148" y="1510283"/>
              <a:ext cx="5564124" cy="51465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87680" y="1537715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F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al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Py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all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18" name="object 18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2880" marR="255904">
              <a:lnSpc>
                <a:spcPct val="100000"/>
              </a:lnSpc>
            </a:pP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Alright,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new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14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scientist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set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up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little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test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case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us. </a:t>
            </a:r>
            <a:r>
              <a:rPr sz="1400" spc="-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She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provided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code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read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csv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convert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two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lum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ays.</a:t>
            </a:r>
            <a:endParaRPr sz="1400">
              <a:latin typeface="Tahoma"/>
              <a:cs typeface="Tahoma"/>
            </a:endParaRPr>
          </a:p>
          <a:p>
            <a:pPr marL="182880" marR="343535">
              <a:lnSpc>
                <a:spcPct val="100000"/>
              </a:lnSpc>
              <a:spcBef>
                <a:spcPts val="1200"/>
              </a:spcBef>
            </a:pP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Fil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te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‘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sales_a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’</a:t>
            </a:r>
            <a:r>
              <a:rPr sz="14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ly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lude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sales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that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had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od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ct 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family </a:t>
            </a: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‘PRODUCE’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 the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‘family_array’.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Call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this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produce_sales.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Then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randomly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sample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half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remaining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sales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calc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lat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mean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th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sale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s.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70736" y="1831371"/>
            <a:ext cx="3832860" cy="455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8735">
              <a:lnSpc>
                <a:spcPts val="1664"/>
              </a:lnSpc>
            </a:pPr>
            <a:r>
              <a:rPr sz="1400" b="1" spc="-30" dirty="0">
                <a:latin typeface="Tahoma"/>
                <a:cs typeface="Tahoma"/>
              </a:rPr>
              <a:t>N</a:t>
            </a:r>
            <a:r>
              <a:rPr sz="1400" b="1" spc="-15" dirty="0">
                <a:latin typeface="Tahoma"/>
                <a:cs typeface="Tahoma"/>
              </a:rPr>
              <a:t>EW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70" dirty="0">
                <a:latin typeface="Tahoma"/>
                <a:cs typeface="Tahoma"/>
              </a:rPr>
              <a:t>MESS</a:t>
            </a:r>
            <a:r>
              <a:rPr sz="1400" b="1" spc="-20" dirty="0"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308735">
              <a:lnSpc>
                <a:spcPct val="100000"/>
              </a:lnSpc>
              <a:spcBef>
                <a:spcPts val="350"/>
              </a:spcBef>
            </a:pPr>
            <a:r>
              <a:rPr sz="1200" i="1" dirty="0">
                <a:latin typeface="Trebuchet MS"/>
                <a:cs typeface="Trebuchet MS"/>
              </a:rPr>
              <a:t>May</a:t>
            </a:r>
            <a:r>
              <a:rPr sz="1200" i="1" spc="-140" dirty="0">
                <a:latin typeface="Trebuchet MS"/>
                <a:cs typeface="Trebuchet MS"/>
              </a:rPr>
              <a:t> 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-204" dirty="0">
                <a:latin typeface="Trebuchet MS"/>
                <a:cs typeface="Trebuchet MS"/>
              </a:rPr>
              <a:t>,</a:t>
            </a:r>
            <a:r>
              <a:rPr sz="1200" i="1" spc="-120" dirty="0">
                <a:latin typeface="Trebuchet MS"/>
                <a:cs typeface="Trebuchet MS"/>
              </a:rPr>
              <a:t> </a:t>
            </a:r>
            <a:r>
              <a:rPr sz="1200" i="1" spc="65" dirty="0">
                <a:latin typeface="Trebuchet MS"/>
                <a:cs typeface="Trebuchet MS"/>
              </a:rPr>
              <a:t>20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65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70" dirty="0">
                <a:latin typeface="Tahoma"/>
                <a:cs typeface="Tahoma"/>
              </a:rPr>
              <a:t>o</a:t>
            </a:r>
            <a:r>
              <a:rPr sz="1400" b="1" spc="-110" dirty="0">
                <a:latin typeface="Tahoma"/>
                <a:cs typeface="Tahoma"/>
              </a:rPr>
              <a:t>ss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85" dirty="0">
                <a:latin typeface="Tahoma"/>
                <a:cs typeface="Tahoma"/>
              </a:rPr>
              <a:t>e</a:t>
            </a:r>
            <a:r>
              <a:rPr sz="1400" b="1" spc="-60" dirty="0">
                <a:latin typeface="Tahoma"/>
                <a:cs typeface="Tahoma"/>
              </a:rPr>
              <a:t>t</a:t>
            </a:r>
            <a:r>
              <a:rPr sz="1400" b="1" spc="-95" dirty="0">
                <a:latin typeface="Tahoma"/>
                <a:cs typeface="Tahoma"/>
              </a:rPr>
              <a:t>a</a:t>
            </a:r>
            <a:r>
              <a:rPr sz="1400" b="1" spc="-45" dirty="0">
                <a:latin typeface="Tahoma"/>
                <a:cs typeface="Tahoma"/>
              </a:rPr>
              <a:t>il</a:t>
            </a:r>
            <a:r>
              <a:rPr sz="1400" b="1" spc="-160" dirty="0"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  <a:spcBef>
                <a:spcPts val="610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xi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Sl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ic</a:t>
            </a:r>
            <a:r>
              <a:rPr sz="1400" b="1" spc="-5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4934" y="257378"/>
            <a:ext cx="33432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80" dirty="0">
                <a:solidFill>
                  <a:srgbClr val="3E3E3E"/>
                </a:solidFill>
              </a:rPr>
              <a:t>KEY</a:t>
            </a:r>
            <a:r>
              <a:rPr spc="-405" dirty="0">
                <a:solidFill>
                  <a:srgbClr val="3E3E3E"/>
                </a:solidFill>
              </a:rPr>
              <a:t> </a:t>
            </a:r>
            <a:r>
              <a:rPr spc="180" dirty="0">
                <a:solidFill>
                  <a:srgbClr val="3E3E3E"/>
                </a:solidFill>
              </a:rPr>
              <a:t>TAKEAWAYS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43558" y="1485391"/>
            <a:ext cx="5375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solidFill>
                  <a:srgbClr val="404040"/>
                </a:solidFill>
                <a:latin typeface="Tahoma"/>
                <a:cs typeface="Tahoma"/>
              </a:rPr>
              <a:t>NumP</a:t>
            </a:r>
            <a:r>
              <a:rPr sz="2400" spc="-3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2400" spc="-2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040"/>
                </a:solidFill>
                <a:latin typeface="Tahoma"/>
                <a:cs typeface="Tahoma"/>
              </a:rPr>
              <a:t>f</a:t>
            </a:r>
            <a:r>
              <a:rPr sz="2400" spc="-1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400" spc="-20" dirty="0">
                <a:solidFill>
                  <a:srgbClr val="404040"/>
                </a:solidFill>
                <a:latin typeface="Tahoma"/>
                <a:cs typeface="Tahoma"/>
              </a:rPr>
              <a:t>rms</a:t>
            </a:r>
            <a:r>
              <a:rPr sz="2400" spc="-2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2400" spc="-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2400" spc="-4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400" spc="-2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b="1" spc="-130" dirty="0">
                <a:solidFill>
                  <a:srgbClr val="404040"/>
                </a:solidFill>
                <a:latin typeface="Tahoma"/>
                <a:cs typeface="Tahoma"/>
              </a:rPr>
              <a:t>foundation</a:t>
            </a:r>
            <a:r>
              <a:rPr sz="2400" b="1" spc="-2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b="1" spc="-8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2400" b="1" spc="-25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b="1" spc="-155" dirty="0">
                <a:solidFill>
                  <a:srgbClr val="404040"/>
                </a:solidFill>
                <a:latin typeface="Tahoma"/>
                <a:cs typeface="Tahoma"/>
              </a:rPr>
              <a:t>Panda</a:t>
            </a:r>
            <a:r>
              <a:rPr sz="2400" b="1" spc="-19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91360" y="1968245"/>
            <a:ext cx="92005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125000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600" i="1" spc="-40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600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60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6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0" dirty="0">
                <a:solidFill>
                  <a:srgbClr val="404040"/>
                </a:solidFill>
                <a:latin typeface="Trebuchet MS"/>
                <a:cs typeface="Trebuchet MS"/>
              </a:rPr>
              <a:t>analyst,</a:t>
            </a:r>
            <a:r>
              <a:rPr sz="16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60" dirty="0">
                <a:solidFill>
                  <a:srgbClr val="404040"/>
                </a:solidFill>
                <a:latin typeface="Trebuchet MS"/>
                <a:cs typeface="Trebuchet MS"/>
              </a:rPr>
              <a:t>it's</a:t>
            </a:r>
            <a:r>
              <a:rPr sz="1600" i="1" spc="-1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5" dirty="0">
                <a:solidFill>
                  <a:srgbClr val="404040"/>
                </a:solidFill>
                <a:latin typeface="Trebuchet MS"/>
                <a:cs typeface="Trebuchet MS"/>
              </a:rPr>
              <a:t>important</a:t>
            </a:r>
            <a:r>
              <a:rPr sz="16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0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600" i="1" spc="-1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4" dirty="0">
                <a:solidFill>
                  <a:srgbClr val="404040"/>
                </a:solidFill>
                <a:latin typeface="Trebuchet MS"/>
                <a:cs typeface="Trebuchet MS"/>
              </a:rPr>
              <a:t>be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0" dirty="0">
                <a:solidFill>
                  <a:srgbClr val="404040"/>
                </a:solidFill>
                <a:latin typeface="Trebuchet MS"/>
                <a:cs typeface="Trebuchet MS"/>
              </a:rPr>
              <a:t>comfortable</a:t>
            </a:r>
            <a:r>
              <a:rPr sz="1600" i="1" spc="-1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working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4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35" dirty="0">
                <a:solidFill>
                  <a:srgbClr val="404040"/>
                </a:solidFill>
                <a:latin typeface="Trebuchet MS"/>
                <a:cs typeface="Trebuchet MS"/>
              </a:rPr>
              <a:t>NumPy</a:t>
            </a:r>
            <a:r>
              <a:rPr sz="16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80" dirty="0">
                <a:solidFill>
                  <a:srgbClr val="404040"/>
                </a:solidFill>
                <a:latin typeface="Trebuchet MS"/>
                <a:cs typeface="Trebuchet MS"/>
              </a:rPr>
              <a:t>arrays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4" dirty="0">
                <a:solidFill>
                  <a:srgbClr val="404040"/>
                </a:solidFill>
                <a:latin typeface="Trebuchet MS"/>
                <a:cs typeface="Trebuchet MS"/>
              </a:rPr>
              <a:t>&amp;</a:t>
            </a:r>
            <a:r>
              <a:rPr sz="16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0" dirty="0">
                <a:solidFill>
                  <a:srgbClr val="404040"/>
                </a:solidFill>
                <a:latin typeface="Trebuchet MS"/>
                <a:cs typeface="Trebuchet MS"/>
              </a:rPr>
              <a:t>functions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5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600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0" dirty="0">
                <a:solidFill>
                  <a:srgbClr val="404040"/>
                </a:solidFill>
                <a:latin typeface="Trebuchet MS"/>
                <a:cs typeface="Trebuchet MS"/>
              </a:rPr>
              <a:t>order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0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600" i="1" spc="-1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85" dirty="0">
                <a:solidFill>
                  <a:srgbClr val="404040"/>
                </a:solidFill>
                <a:latin typeface="Trebuchet MS"/>
                <a:cs typeface="Trebuchet MS"/>
              </a:rPr>
              <a:t>use</a:t>
            </a:r>
            <a:r>
              <a:rPr sz="1600" i="1" spc="-1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50" dirty="0">
                <a:solidFill>
                  <a:srgbClr val="404040"/>
                </a:solidFill>
                <a:latin typeface="Trebuchet MS"/>
                <a:cs typeface="Trebuchet MS"/>
              </a:rPr>
              <a:t>Pandas </a:t>
            </a:r>
            <a:r>
              <a:rPr sz="1600" i="1" spc="-4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0" dirty="0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structures</a:t>
            </a:r>
            <a:r>
              <a:rPr sz="1600" i="1" spc="-2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4" dirty="0">
                <a:solidFill>
                  <a:srgbClr val="404040"/>
                </a:solidFill>
                <a:latin typeface="Trebuchet MS"/>
                <a:cs typeface="Trebuchet MS"/>
              </a:rPr>
              <a:t>&amp;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0" dirty="0">
                <a:solidFill>
                  <a:srgbClr val="404040"/>
                </a:solidFill>
                <a:latin typeface="Trebuchet MS"/>
                <a:cs typeface="Trebuchet MS"/>
              </a:rPr>
              <a:t>functions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0" dirty="0">
                <a:solidFill>
                  <a:srgbClr val="404040"/>
                </a:solidFill>
                <a:latin typeface="Trebuchet MS"/>
                <a:cs typeface="Trebuchet MS"/>
              </a:rPr>
              <a:t>properly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57427" y="1382525"/>
            <a:ext cx="670560" cy="582295"/>
            <a:chOff x="757427" y="1382525"/>
            <a:chExt cx="670560" cy="5822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7427" y="1429524"/>
              <a:ext cx="536447" cy="5349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254" y="1382525"/>
              <a:ext cx="607479" cy="48107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43558" y="4773929"/>
            <a:ext cx="71983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400" spc="-2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r>
              <a:rPr sz="2400" spc="-2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10" dirty="0">
                <a:solidFill>
                  <a:srgbClr val="404040"/>
                </a:solidFill>
                <a:latin typeface="Tahoma"/>
                <a:cs typeface="Tahoma"/>
              </a:rPr>
              <a:t>let</a:t>
            </a:r>
            <a:r>
              <a:rPr sz="2400" spc="-2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400" spc="-2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b="1" spc="-185" dirty="0">
                <a:solidFill>
                  <a:srgbClr val="404040"/>
                </a:solidFill>
                <a:latin typeface="Tahoma"/>
                <a:cs typeface="Tahoma"/>
              </a:rPr>
              <a:t>aggregate</a:t>
            </a:r>
            <a:r>
              <a:rPr sz="2400" spc="-18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2400" spc="-3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b="1" spc="-110" dirty="0">
                <a:solidFill>
                  <a:srgbClr val="404040"/>
                </a:solidFill>
                <a:latin typeface="Tahoma"/>
                <a:cs typeface="Tahoma"/>
              </a:rPr>
              <a:t>filter</a:t>
            </a:r>
            <a:r>
              <a:rPr sz="2400" spc="-110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2400" spc="-2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-5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400" spc="-2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b="1" spc="-110" dirty="0">
                <a:solidFill>
                  <a:srgbClr val="404040"/>
                </a:solidFill>
                <a:latin typeface="Tahoma"/>
                <a:cs typeface="Tahoma"/>
              </a:rPr>
              <a:t>sort</a:t>
            </a:r>
            <a:r>
              <a:rPr sz="2400" b="1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91360" y="5222494"/>
            <a:ext cx="8729345" cy="523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125000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600" i="1" spc="-75" dirty="0">
                <a:solidFill>
                  <a:srgbClr val="404040"/>
                </a:solidFill>
                <a:latin typeface="Trebuchet MS"/>
                <a:cs typeface="Trebuchet MS"/>
              </a:rPr>
              <a:t>Broadcasting</a:t>
            </a:r>
            <a:r>
              <a:rPr sz="16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65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600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vectorization</a:t>
            </a:r>
            <a:r>
              <a:rPr sz="16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make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0" dirty="0">
                <a:solidFill>
                  <a:srgbClr val="404040"/>
                </a:solidFill>
                <a:latin typeface="Trebuchet MS"/>
                <a:cs typeface="Trebuchet MS"/>
              </a:rPr>
              <a:t>these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5" dirty="0">
                <a:solidFill>
                  <a:srgbClr val="404040"/>
                </a:solidFill>
                <a:latin typeface="Trebuchet MS"/>
                <a:cs typeface="Trebuchet MS"/>
              </a:rPr>
              <a:t>operations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5" dirty="0">
                <a:solidFill>
                  <a:srgbClr val="404040"/>
                </a:solidFill>
                <a:latin typeface="Trebuchet MS"/>
                <a:cs typeface="Trebuchet MS"/>
              </a:rPr>
              <a:t>convenient</a:t>
            </a:r>
            <a:r>
              <a:rPr sz="16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65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600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35" dirty="0">
                <a:solidFill>
                  <a:srgbClr val="404040"/>
                </a:solidFill>
                <a:latin typeface="Trebuchet MS"/>
                <a:cs typeface="Trebuchet MS"/>
              </a:rPr>
              <a:t>efficient</a:t>
            </a:r>
            <a:r>
              <a:rPr sz="1600" i="1" spc="-1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0" dirty="0">
                <a:solidFill>
                  <a:srgbClr val="404040"/>
                </a:solidFill>
                <a:latin typeface="Trebuchet MS"/>
                <a:cs typeface="Trebuchet MS"/>
              </a:rPr>
              <a:t>without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25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85" dirty="0">
                <a:solidFill>
                  <a:srgbClr val="404040"/>
                </a:solidFill>
                <a:latin typeface="Trebuchet MS"/>
                <a:cs typeface="Trebuchet MS"/>
              </a:rPr>
              <a:t>use</a:t>
            </a:r>
            <a:r>
              <a:rPr sz="1600" i="1" spc="-1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3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600" i="1" spc="-1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85" dirty="0">
                <a:solidFill>
                  <a:srgbClr val="404040"/>
                </a:solidFill>
                <a:latin typeface="Trebuchet MS"/>
                <a:cs typeface="Trebuchet MS"/>
              </a:rPr>
              <a:t>loops</a:t>
            </a:r>
            <a:endParaRPr sz="16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buClr>
                <a:srgbClr val="000000"/>
              </a:buClr>
              <a:buSzPct val="125000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600" i="1" spc="-95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85" dirty="0">
                <a:solidFill>
                  <a:srgbClr val="404040"/>
                </a:solidFill>
                <a:latin typeface="Trebuchet MS"/>
                <a:cs typeface="Trebuchet MS"/>
              </a:rPr>
              <a:t>syntax</a:t>
            </a:r>
            <a:r>
              <a:rPr sz="16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30" dirty="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35" dirty="0">
                <a:solidFill>
                  <a:srgbClr val="404040"/>
                </a:solidFill>
                <a:latin typeface="Trebuchet MS"/>
                <a:cs typeface="Trebuchet MS"/>
              </a:rPr>
              <a:t>NumPy</a:t>
            </a:r>
            <a:r>
              <a:rPr sz="16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0" dirty="0">
                <a:solidFill>
                  <a:srgbClr val="404040"/>
                </a:solidFill>
                <a:latin typeface="Trebuchet MS"/>
                <a:cs typeface="Trebuchet MS"/>
              </a:rPr>
              <a:t>array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5" dirty="0">
                <a:solidFill>
                  <a:srgbClr val="404040"/>
                </a:solidFill>
                <a:latin typeface="Trebuchet MS"/>
                <a:cs typeface="Trebuchet MS"/>
              </a:rPr>
              <a:t>operations</a:t>
            </a:r>
            <a:r>
              <a:rPr sz="1600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8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600" i="1" spc="-1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5" dirty="0">
                <a:solidFill>
                  <a:srgbClr val="404040"/>
                </a:solidFill>
                <a:latin typeface="Trebuchet MS"/>
                <a:cs typeface="Trebuchet MS"/>
              </a:rPr>
              <a:t>very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0" dirty="0">
                <a:solidFill>
                  <a:srgbClr val="404040"/>
                </a:solidFill>
                <a:latin typeface="Trebuchet MS"/>
                <a:cs typeface="Trebuchet MS"/>
              </a:rPr>
              <a:t>similar</a:t>
            </a:r>
            <a:r>
              <a:rPr sz="16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0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50" dirty="0">
                <a:solidFill>
                  <a:srgbClr val="404040"/>
                </a:solidFill>
                <a:latin typeface="Trebuchet MS"/>
                <a:cs typeface="Trebuchet MS"/>
              </a:rPr>
              <a:t>Pandas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57427" y="4652013"/>
            <a:ext cx="670560" cy="582930"/>
            <a:chOff x="757427" y="4652013"/>
            <a:chExt cx="670560" cy="58293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7427" y="4698491"/>
              <a:ext cx="536447" cy="53644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254" y="4652013"/>
              <a:ext cx="607479" cy="48107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43558" y="3120009"/>
            <a:ext cx="8595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400" spc="-2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400" spc="-2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ahoma"/>
                <a:cs typeface="Tahoma"/>
              </a:rPr>
              <a:t>are</a:t>
            </a:r>
            <a:r>
              <a:rPr sz="2400" spc="-2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b="1" spc="-150" dirty="0">
                <a:solidFill>
                  <a:srgbClr val="404040"/>
                </a:solidFill>
                <a:latin typeface="Tahoma"/>
                <a:cs typeface="Tahoma"/>
              </a:rPr>
              <a:t>more</a:t>
            </a:r>
            <a:r>
              <a:rPr sz="2400" b="1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b="1" spc="-110" dirty="0">
                <a:solidFill>
                  <a:srgbClr val="404040"/>
                </a:solidFill>
                <a:latin typeface="Tahoma"/>
                <a:cs typeface="Tahoma"/>
              </a:rPr>
              <a:t>efficient</a:t>
            </a:r>
            <a:r>
              <a:rPr sz="2400" b="1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2400" spc="-3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-50" dirty="0">
                <a:solidFill>
                  <a:srgbClr val="404040"/>
                </a:solidFill>
                <a:latin typeface="Tahoma"/>
                <a:cs typeface="Tahoma"/>
              </a:rPr>
              <a:t>base</a:t>
            </a:r>
            <a:r>
              <a:rPr sz="2400" spc="-2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5" dirty="0">
                <a:solidFill>
                  <a:srgbClr val="404040"/>
                </a:solidFill>
                <a:latin typeface="Tahoma"/>
                <a:cs typeface="Tahoma"/>
              </a:rPr>
              <a:t>Python</a:t>
            </a:r>
            <a:r>
              <a:rPr sz="2400" spc="-2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040"/>
                </a:solidFill>
                <a:latin typeface="Tahoma"/>
                <a:cs typeface="Tahoma"/>
              </a:rPr>
              <a:t>lists</a:t>
            </a:r>
            <a:r>
              <a:rPr sz="2400" spc="-2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-5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400" spc="-2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Tahoma"/>
                <a:cs typeface="Tahoma"/>
              </a:rPr>
              <a:t>tuples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91360" y="3604386"/>
            <a:ext cx="6409055" cy="523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125000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600" i="1" spc="-90" dirty="0">
                <a:solidFill>
                  <a:srgbClr val="404040"/>
                </a:solidFill>
                <a:latin typeface="Trebuchet MS"/>
                <a:cs typeface="Trebuchet MS"/>
              </a:rPr>
              <a:t>They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4" dirty="0">
                <a:solidFill>
                  <a:srgbClr val="404040"/>
                </a:solidFill>
                <a:latin typeface="Trebuchet MS"/>
                <a:cs typeface="Trebuchet MS"/>
              </a:rPr>
              <a:t>are</a:t>
            </a:r>
            <a:r>
              <a:rPr sz="1600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5" dirty="0">
                <a:solidFill>
                  <a:srgbClr val="404040"/>
                </a:solidFill>
                <a:latin typeface="Trebuchet MS"/>
                <a:cs typeface="Trebuchet MS"/>
              </a:rPr>
              <a:t>semi-mutable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0" dirty="0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sz="16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structures</a:t>
            </a:r>
            <a:r>
              <a:rPr sz="1600" i="1" spc="-1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5" dirty="0">
                <a:solidFill>
                  <a:srgbClr val="404040"/>
                </a:solidFill>
                <a:latin typeface="Trebuchet MS"/>
                <a:cs typeface="Trebuchet MS"/>
              </a:rPr>
              <a:t>capable</a:t>
            </a:r>
            <a:r>
              <a:rPr sz="16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3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storing</a:t>
            </a:r>
            <a:r>
              <a:rPr sz="1600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75" dirty="0">
                <a:solidFill>
                  <a:srgbClr val="404040"/>
                </a:solidFill>
                <a:latin typeface="Trebuchet MS"/>
                <a:cs typeface="Trebuchet MS"/>
              </a:rPr>
              <a:t>many</a:t>
            </a:r>
            <a:r>
              <a:rPr sz="16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0" dirty="0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types</a:t>
            </a:r>
            <a:endParaRPr sz="16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buClr>
                <a:srgbClr val="000000"/>
              </a:buClr>
              <a:buSzPct val="125000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600" i="1" spc="-110" dirty="0">
                <a:solidFill>
                  <a:srgbClr val="404040"/>
                </a:solidFill>
                <a:latin typeface="Trebuchet MS"/>
                <a:cs typeface="Trebuchet MS"/>
              </a:rPr>
              <a:t>Their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0" dirty="0">
                <a:solidFill>
                  <a:srgbClr val="404040"/>
                </a:solidFill>
                <a:latin typeface="Trebuchet MS"/>
                <a:cs typeface="Trebuchet MS"/>
              </a:rPr>
              <a:t>values</a:t>
            </a:r>
            <a:r>
              <a:rPr sz="1600" i="1" spc="-1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55" dirty="0">
                <a:solidFill>
                  <a:srgbClr val="404040"/>
                </a:solidFill>
                <a:latin typeface="Trebuchet MS"/>
                <a:cs typeface="Trebuchet MS"/>
              </a:rPr>
              <a:t>can</a:t>
            </a:r>
            <a:r>
              <a:rPr sz="16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4" dirty="0">
                <a:solidFill>
                  <a:srgbClr val="404040"/>
                </a:solidFill>
                <a:latin typeface="Trebuchet MS"/>
                <a:cs typeface="Trebuchet MS"/>
              </a:rPr>
              <a:t>be</a:t>
            </a:r>
            <a:r>
              <a:rPr sz="1600" i="1" spc="-1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35" dirty="0">
                <a:solidFill>
                  <a:srgbClr val="404040"/>
                </a:solidFill>
                <a:latin typeface="Trebuchet MS"/>
                <a:cs typeface="Trebuchet MS"/>
              </a:rPr>
              <a:t>modified,</a:t>
            </a:r>
            <a:r>
              <a:rPr sz="1600" i="1" spc="-1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but</a:t>
            </a:r>
            <a:r>
              <a:rPr sz="1600" i="1" spc="-1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25" dirty="0">
                <a:solidFill>
                  <a:srgbClr val="404040"/>
                </a:solidFill>
                <a:latin typeface="Trebuchet MS"/>
                <a:cs typeface="Trebuchet MS"/>
              </a:rPr>
              <a:t>their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600" i="1" spc="-80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i="1" spc="-120" dirty="0">
                <a:solidFill>
                  <a:srgbClr val="404040"/>
                </a:solidFill>
                <a:latin typeface="Trebuchet MS"/>
                <a:cs typeface="Trebuchet MS"/>
              </a:rPr>
              <a:t>ze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75" dirty="0">
                <a:solidFill>
                  <a:srgbClr val="404040"/>
                </a:solidFill>
                <a:latin typeface="Trebuchet MS"/>
                <a:cs typeface="Trebuchet MS"/>
              </a:rPr>
              <a:t>cannot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57427" y="3016126"/>
            <a:ext cx="670560" cy="582295"/>
            <a:chOff x="757427" y="3016126"/>
            <a:chExt cx="670560" cy="58229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427" y="3063252"/>
              <a:ext cx="536447" cy="53491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254" y="3016126"/>
              <a:ext cx="607479" cy="4810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7041" y="257378"/>
            <a:ext cx="31362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75" dirty="0"/>
              <a:t>NUMPY</a:t>
            </a:r>
            <a:r>
              <a:rPr spc="-405" dirty="0"/>
              <a:t> </a:t>
            </a:r>
            <a:r>
              <a:rPr spc="125" dirty="0"/>
              <a:t>ARRAYS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25575" marR="5080">
              <a:lnSpc>
                <a:spcPct val="100000"/>
              </a:lnSpc>
              <a:spcBef>
                <a:spcPts val="105"/>
              </a:spcBef>
            </a:pPr>
            <a:r>
              <a:rPr b="1" spc="-110" dirty="0">
                <a:latin typeface="Tahoma"/>
                <a:cs typeface="Tahoma"/>
              </a:rPr>
              <a:t>NumPy</a:t>
            </a:r>
            <a:r>
              <a:rPr b="1" spc="-220" dirty="0">
                <a:latin typeface="Tahoma"/>
                <a:cs typeface="Tahoma"/>
              </a:rPr>
              <a:t> </a:t>
            </a:r>
            <a:r>
              <a:rPr b="1" spc="-110" dirty="0">
                <a:latin typeface="Tahoma"/>
                <a:cs typeface="Tahoma"/>
              </a:rPr>
              <a:t>arrays</a:t>
            </a:r>
            <a:r>
              <a:rPr b="1" spc="-180" dirty="0">
                <a:latin typeface="Tahoma"/>
                <a:cs typeface="Tahoma"/>
              </a:rPr>
              <a:t> </a:t>
            </a:r>
            <a:r>
              <a:rPr spc="-15" dirty="0"/>
              <a:t>are</a:t>
            </a:r>
            <a:r>
              <a:rPr spc="-235" dirty="0"/>
              <a:t> </a:t>
            </a:r>
            <a:r>
              <a:rPr spc="-20" dirty="0"/>
              <a:t>fixed-size</a:t>
            </a:r>
            <a:r>
              <a:rPr spc="-229" dirty="0"/>
              <a:t> </a:t>
            </a:r>
            <a:r>
              <a:rPr spc="-10" dirty="0"/>
              <a:t>containers</a:t>
            </a:r>
            <a:r>
              <a:rPr spc="-215" dirty="0"/>
              <a:t> </a:t>
            </a:r>
            <a:r>
              <a:rPr dirty="0"/>
              <a:t>of</a:t>
            </a:r>
            <a:r>
              <a:rPr spc="-229" dirty="0"/>
              <a:t> </a:t>
            </a:r>
            <a:r>
              <a:rPr spc="-20" dirty="0"/>
              <a:t>items</a:t>
            </a:r>
            <a:r>
              <a:rPr spc="-235" dirty="0"/>
              <a:t> </a:t>
            </a:r>
            <a:r>
              <a:rPr spc="-5" dirty="0"/>
              <a:t>that</a:t>
            </a:r>
            <a:r>
              <a:rPr spc="-235" dirty="0"/>
              <a:t> </a:t>
            </a:r>
            <a:r>
              <a:rPr spc="-15" dirty="0"/>
              <a:t>are</a:t>
            </a:r>
            <a:r>
              <a:rPr spc="-235" dirty="0"/>
              <a:t> </a:t>
            </a:r>
            <a:r>
              <a:rPr spc="-20" dirty="0"/>
              <a:t>more</a:t>
            </a:r>
            <a:r>
              <a:rPr spc="-210" dirty="0"/>
              <a:t> </a:t>
            </a:r>
            <a:r>
              <a:rPr spc="-5" dirty="0"/>
              <a:t>efficient</a:t>
            </a:r>
            <a:r>
              <a:rPr spc="-235" dirty="0"/>
              <a:t> </a:t>
            </a:r>
            <a:r>
              <a:rPr spc="-25" dirty="0"/>
              <a:t>than </a:t>
            </a:r>
            <a:r>
              <a:rPr spc="-610" dirty="0"/>
              <a:t> </a:t>
            </a:r>
            <a:r>
              <a:rPr spc="35" dirty="0"/>
              <a:t>P</a:t>
            </a:r>
            <a:r>
              <a:rPr spc="25" dirty="0"/>
              <a:t>y</a:t>
            </a:r>
            <a:r>
              <a:rPr spc="-5" dirty="0"/>
              <a:t>thon</a:t>
            </a:r>
            <a:r>
              <a:rPr spc="-229" dirty="0"/>
              <a:t> </a:t>
            </a:r>
            <a:r>
              <a:rPr spc="15" dirty="0"/>
              <a:t>l</a:t>
            </a:r>
            <a:r>
              <a:rPr spc="20" dirty="0"/>
              <a:t>i</a:t>
            </a:r>
            <a:r>
              <a:rPr spc="5" dirty="0"/>
              <a:t>st</a:t>
            </a:r>
            <a:r>
              <a:rPr spc="-35" dirty="0"/>
              <a:t>s</a:t>
            </a:r>
            <a:r>
              <a:rPr spc="-265" dirty="0"/>
              <a:t> </a:t>
            </a:r>
            <a:r>
              <a:rPr spc="35" dirty="0"/>
              <a:t>or</a:t>
            </a:r>
            <a:r>
              <a:rPr spc="-229" dirty="0"/>
              <a:t> </a:t>
            </a:r>
            <a:r>
              <a:rPr spc="-10" dirty="0"/>
              <a:t>tuples</a:t>
            </a:r>
            <a:r>
              <a:rPr spc="-235" dirty="0"/>
              <a:t> </a:t>
            </a:r>
            <a:r>
              <a:rPr spc="25" dirty="0"/>
              <a:t>for</a:t>
            </a:r>
            <a:r>
              <a:rPr spc="-240" dirty="0"/>
              <a:t> </a:t>
            </a:r>
            <a:r>
              <a:rPr spc="-30" dirty="0"/>
              <a:t>data</a:t>
            </a:r>
            <a:r>
              <a:rPr spc="-240" dirty="0"/>
              <a:t> </a:t>
            </a:r>
            <a:r>
              <a:rPr spc="-45" dirty="0"/>
              <a:t>p</a:t>
            </a:r>
            <a:r>
              <a:rPr spc="25" dirty="0"/>
              <a:t>r</a:t>
            </a:r>
            <a:r>
              <a:rPr spc="30" dirty="0"/>
              <a:t>o</a:t>
            </a:r>
            <a:r>
              <a:rPr spc="-30" dirty="0"/>
              <a:t>cessing</a:t>
            </a:r>
          </a:p>
          <a:p>
            <a:pPr marL="2225675" indent="-343535">
              <a:lnSpc>
                <a:spcPct val="100000"/>
              </a:lnSpc>
              <a:spcBef>
                <a:spcPts val="1200"/>
              </a:spcBef>
              <a:buClr>
                <a:srgbClr val="3E3E3E"/>
              </a:buClr>
              <a:buFont typeface="Arial MT"/>
              <a:buChar char="•"/>
              <a:tabLst>
                <a:tab pos="2226310" algn="l"/>
                <a:tab pos="2226945" algn="l"/>
              </a:tabLst>
            </a:pPr>
            <a:r>
              <a:rPr sz="1600" spc="-20" dirty="0"/>
              <a:t>They</a:t>
            </a:r>
            <a:r>
              <a:rPr sz="1600" spc="-190" dirty="0"/>
              <a:t> </a:t>
            </a:r>
            <a:r>
              <a:rPr sz="1600" spc="-15" dirty="0"/>
              <a:t>only</a:t>
            </a:r>
            <a:r>
              <a:rPr sz="1600" spc="-195" dirty="0"/>
              <a:t> </a:t>
            </a:r>
            <a:r>
              <a:rPr sz="1600" dirty="0"/>
              <a:t>store</a:t>
            </a:r>
            <a:r>
              <a:rPr sz="1600" spc="-170" dirty="0"/>
              <a:t> </a:t>
            </a:r>
            <a:r>
              <a:rPr sz="1600" spc="-65" dirty="0"/>
              <a:t>a</a:t>
            </a:r>
            <a:r>
              <a:rPr sz="1600" spc="-185" dirty="0"/>
              <a:t> </a:t>
            </a:r>
            <a:r>
              <a:rPr sz="1600" spc="-25" dirty="0"/>
              <a:t>single</a:t>
            </a:r>
            <a:r>
              <a:rPr sz="1600" spc="-195" dirty="0"/>
              <a:t> </a:t>
            </a:r>
            <a:r>
              <a:rPr sz="1600" spc="-30" dirty="0"/>
              <a:t>data</a:t>
            </a:r>
            <a:r>
              <a:rPr sz="1600" spc="-185" dirty="0"/>
              <a:t> </a:t>
            </a:r>
            <a:r>
              <a:rPr sz="1600" spc="-15" dirty="0"/>
              <a:t>type</a:t>
            </a:r>
            <a:r>
              <a:rPr sz="1600" spc="-170" dirty="0"/>
              <a:t> </a:t>
            </a:r>
            <a:r>
              <a:rPr sz="1600" i="1" spc="-120" dirty="0">
                <a:latin typeface="Trebuchet MS"/>
                <a:cs typeface="Trebuchet MS"/>
              </a:rPr>
              <a:t>(mixed</a:t>
            </a:r>
            <a:r>
              <a:rPr sz="1600" i="1" spc="-175" dirty="0">
                <a:latin typeface="Trebuchet MS"/>
                <a:cs typeface="Trebuchet MS"/>
              </a:rPr>
              <a:t> </a:t>
            </a:r>
            <a:r>
              <a:rPr sz="1600" i="1" spc="-90" dirty="0">
                <a:latin typeface="Trebuchet MS"/>
                <a:cs typeface="Trebuchet MS"/>
              </a:rPr>
              <a:t>data</a:t>
            </a:r>
            <a:r>
              <a:rPr sz="1600" i="1" spc="-150" dirty="0">
                <a:latin typeface="Trebuchet MS"/>
                <a:cs typeface="Trebuchet MS"/>
              </a:rPr>
              <a:t> </a:t>
            </a:r>
            <a:r>
              <a:rPr sz="1600" i="1" spc="-100" dirty="0">
                <a:latin typeface="Trebuchet MS"/>
                <a:cs typeface="Trebuchet MS"/>
              </a:rPr>
              <a:t>types</a:t>
            </a:r>
            <a:r>
              <a:rPr sz="1600" i="1" spc="-170" dirty="0">
                <a:latin typeface="Trebuchet MS"/>
                <a:cs typeface="Trebuchet MS"/>
              </a:rPr>
              <a:t> </a:t>
            </a:r>
            <a:r>
              <a:rPr sz="1600" i="1" spc="-114" dirty="0">
                <a:latin typeface="Trebuchet MS"/>
                <a:cs typeface="Trebuchet MS"/>
              </a:rPr>
              <a:t>are</a:t>
            </a:r>
            <a:r>
              <a:rPr sz="1600" i="1" spc="-165" dirty="0">
                <a:latin typeface="Trebuchet MS"/>
                <a:cs typeface="Trebuchet MS"/>
              </a:rPr>
              <a:t> </a:t>
            </a:r>
            <a:r>
              <a:rPr sz="1600" i="1" spc="-100" dirty="0">
                <a:latin typeface="Trebuchet MS"/>
                <a:cs typeface="Trebuchet MS"/>
              </a:rPr>
              <a:t>stored</a:t>
            </a:r>
            <a:r>
              <a:rPr sz="1600" i="1" spc="-190" dirty="0">
                <a:latin typeface="Trebuchet MS"/>
                <a:cs typeface="Trebuchet MS"/>
              </a:rPr>
              <a:t> </a:t>
            </a:r>
            <a:r>
              <a:rPr sz="1600" i="1" spc="-50" dirty="0">
                <a:latin typeface="Trebuchet MS"/>
                <a:cs typeface="Trebuchet MS"/>
              </a:rPr>
              <a:t>as</a:t>
            </a:r>
            <a:r>
              <a:rPr sz="1600" i="1" spc="-165" dirty="0">
                <a:latin typeface="Trebuchet MS"/>
                <a:cs typeface="Trebuchet MS"/>
              </a:rPr>
              <a:t> </a:t>
            </a:r>
            <a:r>
              <a:rPr sz="1600" i="1" spc="-60" dirty="0">
                <a:latin typeface="Trebuchet MS"/>
                <a:cs typeface="Trebuchet MS"/>
              </a:rPr>
              <a:t>a</a:t>
            </a:r>
            <a:r>
              <a:rPr sz="1600" i="1" spc="-160" dirty="0">
                <a:latin typeface="Trebuchet MS"/>
                <a:cs typeface="Trebuchet MS"/>
              </a:rPr>
              <a:t> </a:t>
            </a:r>
            <a:r>
              <a:rPr sz="1600" i="1" spc="-110" dirty="0">
                <a:latin typeface="Trebuchet MS"/>
                <a:cs typeface="Trebuchet MS"/>
              </a:rPr>
              <a:t>string)</a:t>
            </a:r>
            <a:endParaRPr sz="1600">
              <a:latin typeface="Trebuchet MS"/>
              <a:cs typeface="Trebuchet MS"/>
            </a:endParaRPr>
          </a:p>
          <a:p>
            <a:pPr marL="2225675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2226310" algn="l"/>
                <a:tab pos="2226945" algn="l"/>
              </a:tabLst>
            </a:pPr>
            <a:r>
              <a:rPr sz="1600" spc="-20" dirty="0"/>
              <a:t>They</a:t>
            </a:r>
            <a:r>
              <a:rPr sz="1600" spc="-195" dirty="0"/>
              <a:t> </a:t>
            </a:r>
            <a:r>
              <a:rPr sz="1600" spc="-15" dirty="0"/>
              <a:t>c</a:t>
            </a:r>
            <a:r>
              <a:rPr sz="1600" spc="-50" dirty="0"/>
              <a:t>an</a:t>
            </a:r>
            <a:r>
              <a:rPr sz="1600" spc="-195" dirty="0"/>
              <a:t> </a:t>
            </a:r>
            <a:r>
              <a:rPr sz="1600" spc="-20" dirty="0"/>
              <a:t>be</a:t>
            </a:r>
            <a:r>
              <a:rPr sz="1600" spc="-195" dirty="0"/>
              <a:t> </a:t>
            </a:r>
            <a:r>
              <a:rPr sz="1600" spc="-10" dirty="0"/>
              <a:t>o</a:t>
            </a:r>
            <a:r>
              <a:rPr sz="1600" spc="-30" dirty="0"/>
              <a:t>ne</a:t>
            </a:r>
            <a:r>
              <a:rPr sz="1600" spc="-200" dirty="0"/>
              <a:t> </a:t>
            </a:r>
            <a:r>
              <a:rPr sz="1600" dirty="0"/>
              <a:t>d</a:t>
            </a:r>
            <a:r>
              <a:rPr sz="1600" spc="5" dirty="0"/>
              <a:t>i</a:t>
            </a:r>
            <a:r>
              <a:rPr sz="1600" spc="-90" dirty="0"/>
              <a:t>m</a:t>
            </a:r>
            <a:r>
              <a:rPr sz="1600" spc="-25" dirty="0"/>
              <a:t>ensiona</a:t>
            </a:r>
            <a:r>
              <a:rPr sz="1600" spc="10" dirty="0"/>
              <a:t>l</a:t>
            </a:r>
            <a:r>
              <a:rPr sz="1600" spc="-195" dirty="0"/>
              <a:t> </a:t>
            </a:r>
            <a:r>
              <a:rPr sz="1600" spc="25" dirty="0"/>
              <a:t>or</a:t>
            </a:r>
            <a:r>
              <a:rPr sz="1600" spc="-195" dirty="0"/>
              <a:t> </a:t>
            </a:r>
            <a:r>
              <a:rPr sz="1600" spc="-85" dirty="0"/>
              <a:t>m</a:t>
            </a:r>
            <a:r>
              <a:rPr sz="1600" spc="5" dirty="0"/>
              <a:t>ult</a:t>
            </a:r>
            <a:r>
              <a:rPr sz="1600" spc="15" dirty="0"/>
              <a:t>i</a:t>
            </a:r>
            <a:r>
              <a:rPr sz="1600" spc="-50" dirty="0"/>
              <a:t>-</a:t>
            </a:r>
            <a:r>
              <a:rPr sz="1600" dirty="0"/>
              <a:t>d</a:t>
            </a:r>
            <a:r>
              <a:rPr sz="1600" spc="5" dirty="0"/>
              <a:t>i</a:t>
            </a:r>
            <a:r>
              <a:rPr sz="1600" spc="-90" dirty="0"/>
              <a:t>m</a:t>
            </a:r>
            <a:r>
              <a:rPr sz="1600" spc="-25" dirty="0"/>
              <a:t>ensiona</a:t>
            </a:r>
            <a:r>
              <a:rPr sz="1600" spc="10" dirty="0"/>
              <a:t>l</a:t>
            </a:r>
            <a:endParaRPr sz="1600"/>
          </a:p>
          <a:p>
            <a:pPr marL="2225675" indent="-343535">
              <a:lnSpc>
                <a:spcPct val="100000"/>
              </a:lnSpc>
              <a:spcBef>
                <a:spcPts val="605"/>
              </a:spcBef>
              <a:buClr>
                <a:srgbClr val="3E3E3E"/>
              </a:buClr>
              <a:buFont typeface="Arial MT"/>
              <a:buChar char="•"/>
              <a:tabLst>
                <a:tab pos="2226310" algn="l"/>
                <a:tab pos="2226945" algn="l"/>
              </a:tabLst>
            </a:pPr>
            <a:r>
              <a:rPr sz="1600" spc="20" dirty="0"/>
              <a:t>Array</a:t>
            </a:r>
            <a:r>
              <a:rPr sz="1600" spc="-200" dirty="0"/>
              <a:t> </a:t>
            </a:r>
            <a:r>
              <a:rPr sz="1600" spc="-25" dirty="0"/>
              <a:t>elements</a:t>
            </a:r>
            <a:r>
              <a:rPr sz="1600" spc="-180" dirty="0"/>
              <a:t> </a:t>
            </a:r>
            <a:r>
              <a:rPr sz="1600" spc="-35" dirty="0"/>
              <a:t>can</a:t>
            </a:r>
            <a:r>
              <a:rPr sz="1600" spc="-195" dirty="0"/>
              <a:t> </a:t>
            </a:r>
            <a:r>
              <a:rPr sz="1600" spc="-20" dirty="0"/>
              <a:t>be</a:t>
            </a:r>
            <a:r>
              <a:rPr sz="1600" spc="-195" dirty="0"/>
              <a:t> </a:t>
            </a:r>
            <a:r>
              <a:rPr sz="1600" spc="-35" dirty="0"/>
              <a:t>modified,</a:t>
            </a:r>
            <a:r>
              <a:rPr sz="1600" spc="-204" dirty="0"/>
              <a:t> </a:t>
            </a:r>
            <a:r>
              <a:rPr sz="1600" spc="-5" dirty="0"/>
              <a:t>but</a:t>
            </a:r>
            <a:r>
              <a:rPr sz="1600" spc="-180" dirty="0"/>
              <a:t> </a:t>
            </a:r>
            <a:r>
              <a:rPr sz="1600" spc="-15" dirty="0"/>
              <a:t>the</a:t>
            </a:r>
            <a:r>
              <a:rPr sz="1600" spc="-190" dirty="0"/>
              <a:t> </a:t>
            </a:r>
            <a:r>
              <a:rPr sz="1600" spc="-10" dirty="0"/>
              <a:t>array</a:t>
            </a:r>
            <a:r>
              <a:rPr sz="1600" spc="-185" dirty="0"/>
              <a:t> </a:t>
            </a:r>
            <a:r>
              <a:rPr sz="1600" spc="-10" dirty="0"/>
              <a:t>size</a:t>
            </a:r>
            <a:r>
              <a:rPr sz="1600" spc="-195" dirty="0"/>
              <a:t> </a:t>
            </a:r>
            <a:r>
              <a:rPr sz="1600" spc="-20" dirty="0"/>
              <a:t>cannot</a:t>
            </a:r>
            <a:r>
              <a:rPr sz="1600" spc="-195" dirty="0"/>
              <a:t> </a:t>
            </a:r>
            <a:r>
              <a:rPr sz="1600" spc="-40" dirty="0"/>
              <a:t>change</a:t>
            </a:r>
            <a:endParaRPr sz="160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12135" y="3985259"/>
            <a:ext cx="7092696" cy="193700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978400" y="3743401"/>
            <a:ext cx="28016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229" dirty="0">
                <a:solidFill>
                  <a:srgbClr val="404040"/>
                </a:solidFill>
                <a:latin typeface="Trebuchet MS"/>
                <a:cs typeface="Trebuchet MS"/>
              </a:rPr>
              <a:t>‘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225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stan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ard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ias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5" dirty="0">
                <a:solidFill>
                  <a:srgbClr val="404040"/>
                </a:solidFill>
                <a:latin typeface="Trebuchet MS"/>
                <a:cs typeface="Trebuchet MS"/>
              </a:rPr>
              <a:t>NumP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ibr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ary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30090" y="3868292"/>
            <a:ext cx="5290820" cy="2057400"/>
            <a:chOff x="4530090" y="3868292"/>
            <a:chExt cx="5290820" cy="2057400"/>
          </a:xfrm>
        </p:grpSpPr>
        <p:sp>
          <p:nvSpPr>
            <p:cNvPr id="11" name="object 11"/>
            <p:cNvSpPr/>
            <p:nvPr/>
          </p:nvSpPr>
          <p:spPr>
            <a:xfrm>
              <a:off x="4530090" y="3868292"/>
              <a:ext cx="367665" cy="311785"/>
            </a:xfrm>
            <a:custGeom>
              <a:avLst/>
              <a:gdLst/>
              <a:ahLst/>
              <a:cxnLst/>
              <a:rect l="l" t="t" r="r" b="b"/>
              <a:pathLst>
                <a:path w="367664" h="311785">
                  <a:moveTo>
                    <a:pt x="0" y="227710"/>
                  </a:moveTo>
                  <a:lnTo>
                    <a:pt x="16763" y="311276"/>
                  </a:lnTo>
                  <a:lnTo>
                    <a:pt x="69332" y="252475"/>
                  </a:lnTo>
                  <a:lnTo>
                    <a:pt x="42545" y="252475"/>
                  </a:lnTo>
                  <a:lnTo>
                    <a:pt x="24257" y="247522"/>
                  </a:lnTo>
                  <a:lnTo>
                    <a:pt x="27557" y="235231"/>
                  </a:lnTo>
                  <a:lnTo>
                    <a:pt x="0" y="227710"/>
                  </a:lnTo>
                  <a:close/>
                </a:path>
                <a:path w="367664" h="311785">
                  <a:moveTo>
                    <a:pt x="27557" y="235231"/>
                  </a:moveTo>
                  <a:lnTo>
                    <a:pt x="24257" y="247522"/>
                  </a:lnTo>
                  <a:lnTo>
                    <a:pt x="42545" y="252475"/>
                  </a:lnTo>
                  <a:lnTo>
                    <a:pt x="45874" y="240229"/>
                  </a:lnTo>
                  <a:lnTo>
                    <a:pt x="27557" y="235231"/>
                  </a:lnTo>
                  <a:close/>
                </a:path>
                <a:path w="367664" h="311785">
                  <a:moveTo>
                    <a:pt x="45874" y="240229"/>
                  </a:moveTo>
                  <a:lnTo>
                    <a:pt x="42545" y="252475"/>
                  </a:lnTo>
                  <a:lnTo>
                    <a:pt x="69332" y="252475"/>
                  </a:lnTo>
                  <a:lnTo>
                    <a:pt x="73533" y="247776"/>
                  </a:lnTo>
                  <a:lnTo>
                    <a:pt x="45874" y="240229"/>
                  </a:lnTo>
                  <a:close/>
                </a:path>
                <a:path w="367664" h="311785">
                  <a:moveTo>
                    <a:pt x="367284" y="0"/>
                  </a:moveTo>
                  <a:lnTo>
                    <a:pt x="299720" y="761"/>
                  </a:lnTo>
                  <a:lnTo>
                    <a:pt x="250317" y="4190"/>
                  </a:lnTo>
                  <a:lnTo>
                    <a:pt x="203454" y="12572"/>
                  </a:lnTo>
                  <a:lnTo>
                    <a:pt x="160274" y="27685"/>
                  </a:lnTo>
                  <a:lnTo>
                    <a:pt x="122047" y="52323"/>
                  </a:lnTo>
                  <a:lnTo>
                    <a:pt x="90677" y="87248"/>
                  </a:lnTo>
                  <a:lnTo>
                    <a:pt x="65532" y="130682"/>
                  </a:lnTo>
                  <a:lnTo>
                    <a:pt x="45212" y="180085"/>
                  </a:lnTo>
                  <a:lnTo>
                    <a:pt x="27939" y="233806"/>
                  </a:lnTo>
                  <a:lnTo>
                    <a:pt x="27557" y="235231"/>
                  </a:lnTo>
                  <a:lnTo>
                    <a:pt x="45874" y="240229"/>
                  </a:lnTo>
                  <a:lnTo>
                    <a:pt x="46100" y="239394"/>
                  </a:lnTo>
                  <a:lnTo>
                    <a:pt x="57150" y="203961"/>
                  </a:lnTo>
                  <a:lnTo>
                    <a:pt x="75692" y="154431"/>
                  </a:lnTo>
                  <a:lnTo>
                    <a:pt x="97662" y="111378"/>
                  </a:lnTo>
                  <a:lnTo>
                    <a:pt x="123951" y="76707"/>
                  </a:lnTo>
                  <a:lnTo>
                    <a:pt x="155701" y="51688"/>
                  </a:lnTo>
                  <a:lnTo>
                    <a:pt x="193801" y="35051"/>
                  </a:lnTo>
                  <a:lnTo>
                    <a:pt x="236855" y="25272"/>
                  </a:lnTo>
                  <a:lnTo>
                    <a:pt x="300100" y="19811"/>
                  </a:lnTo>
                  <a:lnTo>
                    <a:pt x="367284" y="19049"/>
                  </a:lnTo>
                  <a:lnTo>
                    <a:pt x="367284" y="0"/>
                  </a:lnTo>
                  <a:close/>
                </a:path>
              </a:pathLst>
            </a:custGeom>
            <a:solidFill>
              <a:srgbClr val="1FE1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09404" y="4526279"/>
              <a:ext cx="108585" cy="1396365"/>
            </a:xfrm>
            <a:custGeom>
              <a:avLst/>
              <a:gdLst/>
              <a:ahLst/>
              <a:cxnLst/>
              <a:rect l="l" t="t" r="r" b="b"/>
              <a:pathLst>
                <a:path w="108584" h="1396364">
                  <a:moveTo>
                    <a:pt x="0" y="1395984"/>
                  </a:moveTo>
                  <a:lnTo>
                    <a:pt x="21044" y="1392087"/>
                  </a:lnTo>
                  <a:lnTo>
                    <a:pt x="38242" y="1381459"/>
                  </a:lnTo>
                  <a:lnTo>
                    <a:pt x="49845" y="1365696"/>
                  </a:lnTo>
                  <a:lnTo>
                    <a:pt x="54101" y="1346390"/>
                  </a:lnTo>
                  <a:lnTo>
                    <a:pt x="54101" y="719709"/>
                  </a:lnTo>
                  <a:lnTo>
                    <a:pt x="58358" y="700450"/>
                  </a:lnTo>
                  <a:lnTo>
                    <a:pt x="69961" y="684704"/>
                  </a:lnTo>
                  <a:lnTo>
                    <a:pt x="87159" y="674078"/>
                  </a:lnTo>
                  <a:lnTo>
                    <a:pt x="108203" y="670179"/>
                  </a:lnTo>
                  <a:lnTo>
                    <a:pt x="87159" y="666277"/>
                  </a:lnTo>
                  <a:lnTo>
                    <a:pt x="69961" y="655637"/>
                  </a:lnTo>
                  <a:lnTo>
                    <a:pt x="58358" y="639853"/>
                  </a:lnTo>
                  <a:lnTo>
                    <a:pt x="54101" y="620522"/>
                  </a:lnTo>
                  <a:lnTo>
                    <a:pt x="54101" y="49530"/>
                  </a:lnTo>
                  <a:lnTo>
                    <a:pt x="49845" y="30271"/>
                  </a:lnTo>
                  <a:lnTo>
                    <a:pt x="38242" y="14525"/>
                  </a:lnTo>
                  <a:lnTo>
                    <a:pt x="21044" y="3899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898126" y="4975605"/>
            <a:ext cx="1554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um</a:t>
            </a: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60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ction 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nv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yth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and 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tu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es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into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um</a:t>
            </a: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ays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8411" y="3264408"/>
            <a:ext cx="1643380" cy="2865120"/>
            <a:chOff x="248411" y="3264408"/>
            <a:chExt cx="1643380" cy="2865120"/>
          </a:xfrm>
        </p:grpSpPr>
        <p:sp>
          <p:nvSpPr>
            <p:cNvPr id="15" name="object 15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48411" y="3264408"/>
              <a:ext cx="1643380" cy="2865120"/>
            </a:xfrm>
            <a:custGeom>
              <a:avLst/>
              <a:gdLst/>
              <a:ahLst/>
              <a:cxnLst/>
              <a:rect l="l" t="t" r="r" b="b"/>
              <a:pathLst>
                <a:path w="1643380" h="2865120">
                  <a:moveTo>
                    <a:pt x="1642872" y="0"/>
                  </a:moveTo>
                  <a:lnTo>
                    <a:pt x="0" y="0"/>
                  </a:lnTo>
                  <a:lnTo>
                    <a:pt x="0" y="2865119"/>
                  </a:lnTo>
                  <a:lnTo>
                    <a:pt x="1642872" y="2865119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38327" y="2633472"/>
            <a:ext cx="1463040" cy="548640"/>
            <a:chOff x="338327" y="2633472"/>
            <a:chExt cx="1463040" cy="548640"/>
          </a:xfrm>
        </p:grpSpPr>
        <p:sp>
          <p:nvSpPr>
            <p:cNvPr id="27" name="object 27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248411" y="1840992"/>
            <a:ext cx="1643380" cy="710565"/>
            <a:chOff x="248411" y="1840992"/>
            <a:chExt cx="1643380" cy="710565"/>
          </a:xfrm>
        </p:grpSpPr>
        <p:sp>
          <p:nvSpPr>
            <p:cNvPr id="31" name="object 31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48411" y="1840992"/>
              <a:ext cx="1643380" cy="710565"/>
            </a:xfrm>
            <a:custGeom>
              <a:avLst/>
              <a:gdLst/>
              <a:ahLst/>
              <a:cxnLst/>
              <a:rect l="l" t="t" r="r" b="b"/>
              <a:pathLst>
                <a:path w="1643380" h="710564">
                  <a:moveTo>
                    <a:pt x="1642872" y="0"/>
                  </a:moveTo>
                  <a:lnTo>
                    <a:pt x="0" y="0"/>
                  </a:lnTo>
                  <a:lnTo>
                    <a:pt x="0" y="710184"/>
                  </a:lnTo>
                  <a:lnTo>
                    <a:pt x="1642872" y="710184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8046" y="257378"/>
            <a:ext cx="38354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ARRAY</a:t>
            </a:r>
            <a:r>
              <a:rPr spc="-409" dirty="0"/>
              <a:t> </a:t>
            </a:r>
            <a:r>
              <a:rPr spc="195" dirty="0"/>
              <a:t>PRO</a:t>
            </a:r>
            <a:r>
              <a:rPr spc="160" dirty="0"/>
              <a:t>P</a:t>
            </a:r>
            <a:r>
              <a:rPr spc="-10" dirty="0"/>
              <a:t>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341196"/>
            <a:ext cx="5266055" cy="1688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8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2000" spc="5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2000" spc="-10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2000" spc="30" dirty="0">
                <a:solidFill>
                  <a:srgbClr val="404040"/>
                </a:solidFill>
                <a:latin typeface="Tahoma"/>
                <a:cs typeface="Tahoma"/>
              </a:rPr>
              <a:t>Py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ys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20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ve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se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key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2000" spc="3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2000" spc="-100" dirty="0">
                <a:solidFill>
                  <a:srgbClr val="404040"/>
                </a:solidFill>
                <a:latin typeface="Tahoma"/>
                <a:cs typeface="Tahoma"/>
              </a:rPr>
              <a:t>es: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5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ndim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number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dimensions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404040"/>
                </a:solidFill>
                <a:latin typeface="Tahoma"/>
                <a:cs typeface="Tahoma"/>
              </a:rPr>
              <a:t>(axes)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shape</a:t>
            </a:r>
            <a:r>
              <a:rPr sz="16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size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each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95" dirty="0">
                <a:solidFill>
                  <a:srgbClr val="404040"/>
                </a:solidFill>
                <a:latin typeface="Tahoma"/>
                <a:cs typeface="Tahoma"/>
              </a:rPr>
              <a:t>size</a:t>
            </a:r>
            <a:r>
              <a:rPr sz="16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total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number</a:t>
            </a:r>
            <a:r>
              <a:rPr sz="16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elements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90" dirty="0">
                <a:solidFill>
                  <a:srgbClr val="404040"/>
                </a:solidFill>
                <a:latin typeface="Tahoma"/>
                <a:cs typeface="Tahoma"/>
              </a:rPr>
              <a:t>dtype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type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elements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67939" y="4715255"/>
            <a:ext cx="4951476" cy="166573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586227" y="3361816"/>
            <a:ext cx="5055235" cy="1308100"/>
            <a:chOff x="2586227" y="3361816"/>
            <a:chExt cx="5055235" cy="13081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6227" y="3364991"/>
              <a:ext cx="4924044" cy="13014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28560" y="3364991"/>
              <a:ext cx="109855" cy="1301750"/>
            </a:xfrm>
            <a:custGeom>
              <a:avLst/>
              <a:gdLst/>
              <a:ahLst/>
              <a:cxnLst/>
              <a:rect l="l" t="t" r="r" b="b"/>
              <a:pathLst>
                <a:path w="109854" h="1301750">
                  <a:moveTo>
                    <a:pt x="0" y="1301496"/>
                  </a:moveTo>
                  <a:lnTo>
                    <a:pt x="21377" y="1297549"/>
                  </a:lnTo>
                  <a:lnTo>
                    <a:pt x="38814" y="1286779"/>
                  </a:lnTo>
                  <a:lnTo>
                    <a:pt x="50559" y="1270795"/>
                  </a:lnTo>
                  <a:lnTo>
                    <a:pt x="54864" y="1251204"/>
                  </a:lnTo>
                  <a:lnTo>
                    <a:pt x="54864" y="946658"/>
                  </a:lnTo>
                  <a:lnTo>
                    <a:pt x="59168" y="927066"/>
                  </a:lnTo>
                  <a:lnTo>
                    <a:pt x="70913" y="911082"/>
                  </a:lnTo>
                  <a:lnTo>
                    <a:pt x="88350" y="900312"/>
                  </a:lnTo>
                  <a:lnTo>
                    <a:pt x="109728" y="896366"/>
                  </a:lnTo>
                  <a:lnTo>
                    <a:pt x="88350" y="892401"/>
                  </a:lnTo>
                  <a:lnTo>
                    <a:pt x="70913" y="881602"/>
                  </a:lnTo>
                  <a:lnTo>
                    <a:pt x="59168" y="865612"/>
                  </a:lnTo>
                  <a:lnTo>
                    <a:pt x="54864" y="846074"/>
                  </a:lnTo>
                  <a:lnTo>
                    <a:pt x="54864" y="50292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717281" y="4047870"/>
            <a:ext cx="2854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um</a:t>
            </a: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ays</a:t>
            </a:r>
            <a:r>
              <a:rPr sz="1200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65" dirty="0">
                <a:solidFill>
                  <a:srgbClr val="404040"/>
                </a:solidFill>
                <a:latin typeface="Trebuchet MS"/>
                <a:cs typeface="Trebuchet MS"/>
              </a:rPr>
              <a:t>nda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rr</a:t>
            </a:r>
            <a:r>
              <a:rPr sz="12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yth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ty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e, 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which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tands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-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di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ensio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nal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84701" y="5630671"/>
            <a:ext cx="25533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88645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sales</a:t>
            </a:r>
            <a:r>
              <a:rPr sz="1200" i="1" spc="-200" dirty="0">
                <a:solidFill>
                  <a:srgbClr val="404040"/>
                </a:solidFill>
                <a:latin typeface="Trebuchet MS"/>
                <a:cs typeface="Trebuchet MS"/>
              </a:rPr>
              <a:t>_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1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di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ens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ion 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Th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im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ension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ize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50" dirty="0">
                <a:solidFill>
                  <a:srgbClr val="404040"/>
                </a:solidFill>
                <a:latin typeface="Trebuchet MS"/>
                <a:cs typeface="Trebuchet MS"/>
              </a:rPr>
              <a:t>10 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10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total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st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64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-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bit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inte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ge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377946" y="5705094"/>
            <a:ext cx="628650" cy="619125"/>
            <a:chOff x="3377946" y="5705094"/>
            <a:chExt cx="628650" cy="619125"/>
          </a:xfrm>
        </p:grpSpPr>
        <p:sp>
          <p:nvSpPr>
            <p:cNvPr id="15" name="object 15"/>
            <p:cNvSpPr/>
            <p:nvPr/>
          </p:nvSpPr>
          <p:spPr>
            <a:xfrm>
              <a:off x="3377946" y="5705094"/>
              <a:ext cx="628650" cy="76200"/>
            </a:xfrm>
            <a:custGeom>
              <a:avLst/>
              <a:gdLst/>
              <a:ahLst/>
              <a:cxnLst/>
              <a:rect l="l" t="t" r="r" b="b"/>
              <a:pathLst>
                <a:path w="628650" h="76200">
                  <a:moveTo>
                    <a:pt x="552450" y="0"/>
                  </a:moveTo>
                  <a:lnTo>
                    <a:pt x="552450" y="76199"/>
                  </a:lnTo>
                  <a:lnTo>
                    <a:pt x="609600" y="47624"/>
                  </a:lnTo>
                  <a:lnTo>
                    <a:pt x="565150" y="47624"/>
                  </a:lnTo>
                  <a:lnTo>
                    <a:pt x="565150" y="28574"/>
                  </a:lnTo>
                  <a:lnTo>
                    <a:pt x="609600" y="28574"/>
                  </a:lnTo>
                  <a:lnTo>
                    <a:pt x="552450" y="0"/>
                  </a:lnTo>
                  <a:close/>
                </a:path>
                <a:path w="628650" h="76200">
                  <a:moveTo>
                    <a:pt x="552450" y="28574"/>
                  </a:moveTo>
                  <a:lnTo>
                    <a:pt x="0" y="28574"/>
                  </a:lnTo>
                  <a:lnTo>
                    <a:pt x="0" y="47624"/>
                  </a:lnTo>
                  <a:lnTo>
                    <a:pt x="552450" y="47624"/>
                  </a:lnTo>
                  <a:lnTo>
                    <a:pt x="552450" y="28574"/>
                  </a:lnTo>
                  <a:close/>
                </a:path>
                <a:path w="628650" h="76200">
                  <a:moveTo>
                    <a:pt x="609600" y="28574"/>
                  </a:moveTo>
                  <a:lnTo>
                    <a:pt x="565150" y="28574"/>
                  </a:lnTo>
                  <a:lnTo>
                    <a:pt x="565150" y="47624"/>
                  </a:lnTo>
                  <a:lnTo>
                    <a:pt x="609600" y="47624"/>
                  </a:lnTo>
                  <a:lnTo>
                    <a:pt x="628650" y="38099"/>
                  </a:lnTo>
                  <a:lnTo>
                    <a:pt x="609600" y="28574"/>
                  </a:lnTo>
                  <a:close/>
                </a:path>
              </a:pathLst>
            </a:custGeom>
            <a:solidFill>
              <a:srgbClr val="1FE1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5710" y="5891022"/>
              <a:ext cx="229997" cy="762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489198" y="6072378"/>
              <a:ext cx="517525" cy="76200"/>
            </a:xfrm>
            <a:custGeom>
              <a:avLst/>
              <a:gdLst/>
              <a:ahLst/>
              <a:cxnLst/>
              <a:rect l="l" t="t" r="r" b="b"/>
              <a:pathLst>
                <a:path w="517525" h="76200">
                  <a:moveTo>
                    <a:pt x="440816" y="0"/>
                  </a:moveTo>
                  <a:lnTo>
                    <a:pt x="440816" y="76200"/>
                  </a:lnTo>
                  <a:lnTo>
                    <a:pt x="497966" y="47625"/>
                  </a:lnTo>
                  <a:lnTo>
                    <a:pt x="453516" y="47625"/>
                  </a:lnTo>
                  <a:lnTo>
                    <a:pt x="453516" y="28575"/>
                  </a:lnTo>
                  <a:lnTo>
                    <a:pt x="497966" y="28575"/>
                  </a:lnTo>
                  <a:lnTo>
                    <a:pt x="440816" y="0"/>
                  </a:lnTo>
                  <a:close/>
                </a:path>
                <a:path w="517525" h="76200">
                  <a:moveTo>
                    <a:pt x="440816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440816" y="47625"/>
                  </a:lnTo>
                  <a:lnTo>
                    <a:pt x="440816" y="28575"/>
                  </a:lnTo>
                  <a:close/>
                </a:path>
                <a:path w="517525" h="76200">
                  <a:moveTo>
                    <a:pt x="497966" y="28575"/>
                  </a:moveTo>
                  <a:lnTo>
                    <a:pt x="453516" y="28575"/>
                  </a:lnTo>
                  <a:lnTo>
                    <a:pt x="453516" y="47625"/>
                  </a:lnTo>
                  <a:lnTo>
                    <a:pt x="497966" y="47625"/>
                  </a:lnTo>
                  <a:lnTo>
                    <a:pt x="517016" y="38100"/>
                  </a:lnTo>
                  <a:lnTo>
                    <a:pt x="497966" y="28575"/>
                  </a:lnTo>
                  <a:close/>
                </a:path>
              </a:pathLst>
            </a:custGeom>
            <a:solidFill>
              <a:srgbClr val="1FE1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810" y="6247638"/>
              <a:ext cx="192786" cy="7620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48411" y="3264408"/>
            <a:ext cx="1643380" cy="2865120"/>
            <a:chOff x="248411" y="3264408"/>
            <a:chExt cx="1643380" cy="2865120"/>
          </a:xfrm>
        </p:grpSpPr>
        <p:sp>
          <p:nvSpPr>
            <p:cNvPr id="20" name="object 20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48411" y="3264408"/>
              <a:ext cx="1643380" cy="2865120"/>
            </a:xfrm>
            <a:custGeom>
              <a:avLst/>
              <a:gdLst/>
              <a:ahLst/>
              <a:cxnLst/>
              <a:rect l="l" t="t" r="r" b="b"/>
              <a:pathLst>
                <a:path w="1643380" h="2865120">
                  <a:moveTo>
                    <a:pt x="1642872" y="0"/>
                  </a:moveTo>
                  <a:lnTo>
                    <a:pt x="0" y="0"/>
                  </a:lnTo>
                  <a:lnTo>
                    <a:pt x="0" y="2865119"/>
                  </a:lnTo>
                  <a:lnTo>
                    <a:pt x="1642872" y="2865119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38327" y="2633472"/>
            <a:ext cx="1463040" cy="548640"/>
            <a:chOff x="338327" y="2633472"/>
            <a:chExt cx="1463040" cy="548640"/>
          </a:xfrm>
        </p:grpSpPr>
        <p:sp>
          <p:nvSpPr>
            <p:cNvPr id="32" name="object 32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248411" y="1840992"/>
            <a:ext cx="1643380" cy="710565"/>
            <a:chOff x="248411" y="1840992"/>
            <a:chExt cx="1643380" cy="710565"/>
          </a:xfrm>
        </p:grpSpPr>
        <p:sp>
          <p:nvSpPr>
            <p:cNvPr id="36" name="object 36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48411" y="1840992"/>
              <a:ext cx="1643380" cy="710565"/>
            </a:xfrm>
            <a:custGeom>
              <a:avLst/>
              <a:gdLst/>
              <a:ahLst/>
              <a:cxnLst/>
              <a:rect l="l" t="t" r="r" b="b"/>
              <a:pathLst>
                <a:path w="1643380" h="710564">
                  <a:moveTo>
                    <a:pt x="1642872" y="0"/>
                  </a:moveTo>
                  <a:lnTo>
                    <a:pt x="0" y="0"/>
                  </a:lnTo>
                  <a:lnTo>
                    <a:pt x="0" y="710184"/>
                  </a:lnTo>
                  <a:lnTo>
                    <a:pt x="1642872" y="710184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9276" y="4712208"/>
            <a:ext cx="4945380" cy="165658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95372" y="3355847"/>
            <a:ext cx="5045075" cy="1176655"/>
            <a:chOff x="2595372" y="3355847"/>
            <a:chExt cx="5045075" cy="11766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5372" y="3355847"/>
              <a:ext cx="4930138" cy="7528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27036" y="3364991"/>
              <a:ext cx="109855" cy="1164590"/>
            </a:xfrm>
            <a:custGeom>
              <a:avLst/>
              <a:gdLst/>
              <a:ahLst/>
              <a:cxnLst/>
              <a:rect l="l" t="t" r="r" b="b"/>
              <a:pathLst>
                <a:path w="109854" h="1164589">
                  <a:moveTo>
                    <a:pt x="0" y="1164336"/>
                  </a:moveTo>
                  <a:lnTo>
                    <a:pt x="21377" y="1160389"/>
                  </a:lnTo>
                  <a:lnTo>
                    <a:pt x="38814" y="1149619"/>
                  </a:lnTo>
                  <a:lnTo>
                    <a:pt x="50559" y="1133635"/>
                  </a:lnTo>
                  <a:lnTo>
                    <a:pt x="54864" y="1114044"/>
                  </a:lnTo>
                  <a:lnTo>
                    <a:pt x="54864" y="421386"/>
                  </a:lnTo>
                  <a:lnTo>
                    <a:pt x="59168" y="401794"/>
                  </a:lnTo>
                  <a:lnTo>
                    <a:pt x="70913" y="385810"/>
                  </a:lnTo>
                  <a:lnTo>
                    <a:pt x="88350" y="375040"/>
                  </a:lnTo>
                  <a:lnTo>
                    <a:pt x="109728" y="371094"/>
                  </a:lnTo>
                  <a:lnTo>
                    <a:pt x="88350" y="367129"/>
                  </a:lnTo>
                  <a:lnTo>
                    <a:pt x="70913" y="356330"/>
                  </a:lnTo>
                  <a:lnTo>
                    <a:pt x="59168" y="340340"/>
                  </a:lnTo>
                  <a:lnTo>
                    <a:pt x="54864" y="320802"/>
                  </a:lnTo>
                  <a:lnTo>
                    <a:pt x="54864" y="50292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4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2136" y="4088891"/>
              <a:ext cx="3424428" cy="44043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78046" y="257378"/>
            <a:ext cx="38354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ARRAY</a:t>
            </a:r>
            <a:r>
              <a:rPr spc="-409" dirty="0"/>
              <a:t> </a:t>
            </a:r>
            <a:r>
              <a:rPr spc="195" dirty="0"/>
              <a:t>PRO</a:t>
            </a:r>
            <a:r>
              <a:rPr spc="160" dirty="0"/>
              <a:t>P</a:t>
            </a:r>
            <a:r>
              <a:rPr spc="-10" dirty="0"/>
              <a:t>ERTIES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691764" y="1341196"/>
            <a:ext cx="5266055" cy="1688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8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2000" spc="5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2000" spc="-10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2000" spc="30" dirty="0">
                <a:solidFill>
                  <a:srgbClr val="404040"/>
                </a:solidFill>
                <a:latin typeface="Tahoma"/>
                <a:cs typeface="Tahoma"/>
              </a:rPr>
              <a:t>Py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ys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20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ve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se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key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2000" spc="3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2000" spc="-100" dirty="0">
                <a:solidFill>
                  <a:srgbClr val="404040"/>
                </a:solidFill>
                <a:latin typeface="Tahoma"/>
                <a:cs typeface="Tahoma"/>
              </a:rPr>
              <a:t>es: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5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ndim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number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dimensions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404040"/>
                </a:solidFill>
                <a:latin typeface="Tahoma"/>
                <a:cs typeface="Tahoma"/>
              </a:rPr>
              <a:t>(axes)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shape</a:t>
            </a:r>
            <a:r>
              <a:rPr sz="16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size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each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95" dirty="0">
                <a:solidFill>
                  <a:srgbClr val="404040"/>
                </a:solidFill>
                <a:latin typeface="Tahoma"/>
                <a:cs typeface="Tahoma"/>
              </a:rPr>
              <a:t>size</a:t>
            </a:r>
            <a:r>
              <a:rPr sz="16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total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number</a:t>
            </a:r>
            <a:r>
              <a:rPr sz="16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elements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90" dirty="0">
                <a:solidFill>
                  <a:srgbClr val="404040"/>
                </a:solidFill>
                <a:latin typeface="Tahoma"/>
                <a:cs typeface="Tahoma"/>
              </a:rPr>
              <a:t>dtype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type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elements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16393" y="3533013"/>
            <a:ext cx="313690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35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nv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ng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nes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te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cr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eat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es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-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di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ensio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al  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ray,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wh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each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nes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te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di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ens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ion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200" i="1" spc="35" dirty="0">
                <a:solidFill>
                  <a:srgbClr val="404040"/>
                </a:solidFill>
                <a:latin typeface="Trebuchet MS"/>
                <a:cs typeface="Trebuchet MS"/>
              </a:rPr>
              <a:t>NOTE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te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us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be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equal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ength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84701" y="5630671"/>
            <a:ext cx="46297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sales</a:t>
            </a:r>
            <a:r>
              <a:rPr sz="1200" i="1" spc="-200" dirty="0">
                <a:solidFill>
                  <a:srgbClr val="404040"/>
                </a:solidFill>
                <a:latin typeface="Trebuchet MS"/>
                <a:cs typeface="Trebuchet MS"/>
              </a:rPr>
              <a:t>_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di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ensio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first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dimension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has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size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(rows)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second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size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5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(columns)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i="1" spc="-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10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total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77946" y="5705094"/>
            <a:ext cx="628650" cy="76200"/>
          </a:xfrm>
          <a:custGeom>
            <a:avLst/>
            <a:gdLst/>
            <a:ahLst/>
            <a:cxnLst/>
            <a:rect l="l" t="t" r="r" b="b"/>
            <a:pathLst>
              <a:path w="628650" h="76200">
                <a:moveTo>
                  <a:pt x="552450" y="0"/>
                </a:moveTo>
                <a:lnTo>
                  <a:pt x="552450" y="76199"/>
                </a:lnTo>
                <a:lnTo>
                  <a:pt x="609600" y="47624"/>
                </a:lnTo>
                <a:lnTo>
                  <a:pt x="565150" y="47624"/>
                </a:lnTo>
                <a:lnTo>
                  <a:pt x="565150" y="28574"/>
                </a:lnTo>
                <a:lnTo>
                  <a:pt x="609600" y="28574"/>
                </a:lnTo>
                <a:lnTo>
                  <a:pt x="552450" y="0"/>
                </a:lnTo>
                <a:close/>
              </a:path>
              <a:path w="628650" h="76200">
                <a:moveTo>
                  <a:pt x="552450" y="28574"/>
                </a:moveTo>
                <a:lnTo>
                  <a:pt x="0" y="28574"/>
                </a:lnTo>
                <a:lnTo>
                  <a:pt x="0" y="47624"/>
                </a:lnTo>
                <a:lnTo>
                  <a:pt x="552450" y="47624"/>
                </a:lnTo>
                <a:lnTo>
                  <a:pt x="552450" y="28574"/>
                </a:lnTo>
                <a:close/>
              </a:path>
              <a:path w="628650" h="76200">
                <a:moveTo>
                  <a:pt x="609600" y="28574"/>
                </a:moveTo>
                <a:lnTo>
                  <a:pt x="565150" y="28574"/>
                </a:lnTo>
                <a:lnTo>
                  <a:pt x="565150" y="47624"/>
                </a:lnTo>
                <a:lnTo>
                  <a:pt x="609600" y="47624"/>
                </a:lnTo>
                <a:lnTo>
                  <a:pt x="628650" y="38099"/>
                </a:lnTo>
                <a:lnTo>
                  <a:pt x="609600" y="28574"/>
                </a:lnTo>
                <a:close/>
              </a:path>
            </a:pathLst>
          </a:custGeom>
          <a:solidFill>
            <a:srgbClr val="1FE1D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42765" y="5891021"/>
            <a:ext cx="163322" cy="7620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3489197" y="6072378"/>
            <a:ext cx="517525" cy="76200"/>
          </a:xfrm>
          <a:custGeom>
            <a:avLst/>
            <a:gdLst/>
            <a:ahLst/>
            <a:cxnLst/>
            <a:rect l="l" t="t" r="r" b="b"/>
            <a:pathLst>
              <a:path w="517525" h="76200">
                <a:moveTo>
                  <a:pt x="440816" y="0"/>
                </a:moveTo>
                <a:lnTo>
                  <a:pt x="440816" y="76200"/>
                </a:lnTo>
                <a:lnTo>
                  <a:pt x="497966" y="47625"/>
                </a:lnTo>
                <a:lnTo>
                  <a:pt x="453516" y="47625"/>
                </a:lnTo>
                <a:lnTo>
                  <a:pt x="453516" y="28575"/>
                </a:lnTo>
                <a:lnTo>
                  <a:pt x="497966" y="28575"/>
                </a:lnTo>
                <a:lnTo>
                  <a:pt x="440816" y="0"/>
                </a:lnTo>
                <a:close/>
              </a:path>
              <a:path w="517525" h="76200">
                <a:moveTo>
                  <a:pt x="440816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40816" y="47625"/>
                </a:lnTo>
                <a:lnTo>
                  <a:pt x="440816" y="28575"/>
                </a:lnTo>
                <a:close/>
              </a:path>
              <a:path w="517525" h="76200">
                <a:moveTo>
                  <a:pt x="497966" y="28575"/>
                </a:moveTo>
                <a:lnTo>
                  <a:pt x="453516" y="28575"/>
                </a:lnTo>
                <a:lnTo>
                  <a:pt x="453516" y="47625"/>
                </a:lnTo>
                <a:lnTo>
                  <a:pt x="497966" y="47625"/>
                </a:lnTo>
                <a:lnTo>
                  <a:pt x="517016" y="38100"/>
                </a:lnTo>
                <a:lnTo>
                  <a:pt x="497966" y="28575"/>
                </a:lnTo>
                <a:close/>
              </a:path>
            </a:pathLst>
          </a:custGeom>
          <a:solidFill>
            <a:srgbClr val="1FE1D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13809" y="6247638"/>
            <a:ext cx="192786" cy="7620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248411" y="3264408"/>
            <a:ext cx="1643380" cy="2865120"/>
            <a:chOff x="248411" y="3264408"/>
            <a:chExt cx="1643380" cy="2865120"/>
          </a:xfrm>
        </p:grpSpPr>
        <p:sp>
          <p:nvSpPr>
            <p:cNvPr id="20" name="object 20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48411" y="3264408"/>
              <a:ext cx="1643380" cy="2865120"/>
            </a:xfrm>
            <a:custGeom>
              <a:avLst/>
              <a:gdLst/>
              <a:ahLst/>
              <a:cxnLst/>
              <a:rect l="l" t="t" r="r" b="b"/>
              <a:pathLst>
                <a:path w="1643380" h="2865120">
                  <a:moveTo>
                    <a:pt x="1642872" y="0"/>
                  </a:moveTo>
                  <a:lnTo>
                    <a:pt x="0" y="0"/>
                  </a:lnTo>
                  <a:lnTo>
                    <a:pt x="0" y="2865119"/>
                  </a:lnTo>
                  <a:lnTo>
                    <a:pt x="1642872" y="2865119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38327" y="2633472"/>
            <a:ext cx="1463040" cy="548640"/>
            <a:chOff x="338327" y="2633472"/>
            <a:chExt cx="1463040" cy="548640"/>
          </a:xfrm>
        </p:grpSpPr>
        <p:sp>
          <p:nvSpPr>
            <p:cNvPr id="32" name="object 32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248411" y="1840992"/>
            <a:ext cx="1643380" cy="710565"/>
            <a:chOff x="248411" y="1840992"/>
            <a:chExt cx="1643380" cy="710565"/>
          </a:xfrm>
        </p:grpSpPr>
        <p:sp>
          <p:nvSpPr>
            <p:cNvPr id="36" name="object 36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48411" y="1840992"/>
              <a:ext cx="1643380" cy="710565"/>
            </a:xfrm>
            <a:custGeom>
              <a:avLst/>
              <a:gdLst/>
              <a:ahLst/>
              <a:cxnLst/>
              <a:rect l="l" t="t" r="r" b="b"/>
              <a:pathLst>
                <a:path w="1643380" h="710564">
                  <a:moveTo>
                    <a:pt x="1642872" y="0"/>
                  </a:moveTo>
                  <a:lnTo>
                    <a:pt x="0" y="0"/>
                  </a:lnTo>
                  <a:lnTo>
                    <a:pt x="0" y="710184"/>
                  </a:lnTo>
                  <a:lnTo>
                    <a:pt x="1642872" y="710184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084701" y="6181597"/>
            <a:ext cx="2553335" cy="20827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st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64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-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bit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inte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ge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9557" y="1537707"/>
            <a:ext cx="5509895" cy="5100955"/>
            <a:chOff x="449557" y="1537707"/>
            <a:chExt cx="5509895" cy="51009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57" y="1537707"/>
              <a:ext cx="5509305" cy="510084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87680" y="1537716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16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Subject:</a:t>
            </a:r>
            <a:r>
              <a:rPr sz="1400" spc="3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NumPy?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7" name="object 7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292602" y="257378"/>
            <a:ext cx="56057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45" dirty="0">
                <a:latin typeface="Tahoma"/>
                <a:cs typeface="Tahoma"/>
              </a:rPr>
              <a:t>ASSIGN</a:t>
            </a:r>
            <a:r>
              <a:rPr b="1" spc="-215" dirty="0">
                <a:latin typeface="Tahoma"/>
                <a:cs typeface="Tahoma"/>
              </a:rPr>
              <a:t>M</a:t>
            </a:r>
            <a:r>
              <a:rPr b="1" spc="-80" dirty="0">
                <a:latin typeface="Tahoma"/>
                <a:cs typeface="Tahoma"/>
              </a:rPr>
              <a:t>ENT</a:t>
            </a:r>
            <a:r>
              <a:rPr spc="-325" dirty="0"/>
              <a:t>:</a:t>
            </a:r>
            <a:r>
              <a:rPr spc="-420" dirty="0"/>
              <a:t> </a:t>
            </a:r>
            <a:r>
              <a:rPr spc="170" dirty="0"/>
              <a:t>ARRAY</a:t>
            </a:r>
            <a:r>
              <a:rPr spc="-409" dirty="0"/>
              <a:t> </a:t>
            </a:r>
            <a:r>
              <a:rPr spc="120" dirty="0"/>
              <a:t>BAS</a:t>
            </a:r>
            <a:r>
              <a:rPr spc="-10" dirty="0"/>
              <a:t>ICS</a:t>
            </a: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133968" y="1463420"/>
            <a:ext cx="16986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Resu</a:t>
            </a:r>
            <a:r>
              <a:rPr sz="20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20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b="1" i="1" spc="-135" dirty="0">
                <a:solidFill>
                  <a:srgbClr val="404040"/>
                </a:solidFill>
                <a:latin typeface="Trebuchet MS"/>
                <a:cs typeface="Trebuchet MS"/>
              </a:rPr>
              <a:t>review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L="182880">
              <a:lnSpc>
                <a:spcPct val="100000"/>
              </a:lnSpc>
            </a:pPr>
            <a:r>
              <a:rPr sz="1400" spc="10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e,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elc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me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8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aven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8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7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t!</a:t>
            </a:r>
            <a:endParaRPr sz="1400">
              <a:latin typeface="Tahoma"/>
              <a:cs typeface="Tahoma"/>
            </a:endParaRPr>
          </a:p>
          <a:p>
            <a:pPr marL="182880" marR="350520">
              <a:lnSpc>
                <a:spcPct val="100000"/>
              </a:lnSpc>
              <a:spcBef>
                <a:spcPts val="1200"/>
              </a:spcBef>
            </a:pP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ur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es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me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mentio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have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basic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ython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exp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erien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75" dirty="0">
                <a:solidFill>
                  <a:srgbClr val="404040"/>
                </a:solidFill>
                <a:latin typeface="Tahoma"/>
                <a:cs typeface="Tahoma"/>
              </a:rPr>
              <a:t>e. 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finance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team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has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been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asking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us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cut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software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costs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– </a:t>
            </a:r>
            <a:r>
              <a:rPr sz="1400" spc="-4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help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dig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ython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analysis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too</a:t>
            </a:r>
            <a:r>
              <a:rPr sz="1400" spc="-65" dirty="0">
                <a:solidFill>
                  <a:srgbClr val="404040"/>
                </a:solidFill>
                <a:latin typeface="Tahoma"/>
                <a:cs typeface="Tahoma"/>
              </a:rPr>
              <a:t>l?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know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foundational,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but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not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much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beyond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that.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convert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Python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list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help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me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5"/>
              </a:spcBef>
            </a:pP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et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fami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liar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their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opertie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s?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440423" y="3640835"/>
            <a:ext cx="5111750" cy="1696720"/>
            <a:chOff x="6440423" y="3640835"/>
            <a:chExt cx="5111750" cy="169672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40423" y="3640835"/>
              <a:ext cx="5111496" cy="16962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86143" y="3726179"/>
              <a:ext cx="2884931" cy="769619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6423659" y="2139695"/>
            <a:ext cx="5134610" cy="1371600"/>
            <a:chOff x="6423659" y="2139695"/>
            <a:chExt cx="5134610" cy="1371600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3659" y="2139695"/>
              <a:ext cx="5134356" cy="1371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89191" y="2506979"/>
              <a:ext cx="3544823" cy="658368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4541" y="257378"/>
            <a:ext cx="50438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95" dirty="0">
                <a:latin typeface="Tahoma"/>
                <a:cs typeface="Tahoma"/>
              </a:rPr>
              <a:t>S</a:t>
            </a:r>
            <a:r>
              <a:rPr b="1" spc="-130" dirty="0">
                <a:latin typeface="Tahoma"/>
                <a:cs typeface="Tahoma"/>
              </a:rPr>
              <a:t>O</a:t>
            </a:r>
            <a:r>
              <a:rPr b="1" spc="-135" dirty="0">
                <a:latin typeface="Tahoma"/>
                <a:cs typeface="Tahoma"/>
              </a:rPr>
              <a:t>LUTI</a:t>
            </a:r>
            <a:r>
              <a:rPr b="1" spc="-190" dirty="0">
                <a:latin typeface="Tahoma"/>
                <a:cs typeface="Tahoma"/>
              </a:rPr>
              <a:t>O</a:t>
            </a:r>
            <a:r>
              <a:rPr b="1" spc="-40" dirty="0">
                <a:latin typeface="Tahoma"/>
                <a:cs typeface="Tahoma"/>
              </a:rPr>
              <a:t>N</a:t>
            </a:r>
            <a:r>
              <a:rPr spc="-325" dirty="0"/>
              <a:t>:</a:t>
            </a:r>
            <a:r>
              <a:rPr spc="-395" dirty="0"/>
              <a:t> </a:t>
            </a:r>
            <a:r>
              <a:rPr spc="170" dirty="0"/>
              <a:t>ARRAY</a:t>
            </a:r>
            <a:r>
              <a:rPr spc="-409" dirty="0"/>
              <a:t> </a:t>
            </a:r>
            <a:r>
              <a:rPr spc="120" dirty="0"/>
              <a:t>BAS</a:t>
            </a:r>
            <a:r>
              <a:rPr spc="-10" dirty="0"/>
              <a:t>ICS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36077" y="1463420"/>
            <a:ext cx="1494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Sol</a:t>
            </a:r>
            <a:r>
              <a:rPr sz="20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20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2000" b="1" i="1" spc="-18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b="1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Code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0423" y="3640835"/>
            <a:ext cx="5111496" cy="16962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3659" y="2139695"/>
            <a:ext cx="5134356" cy="137160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49557" y="1537707"/>
            <a:ext cx="5509895" cy="5100955"/>
            <a:chOff x="449557" y="1537707"/>
            <a:chExt cx="5509895" cy="510095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57" y="1537707"/>
              <a:ext cx="5509305" cy="51008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7680" y="1537716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16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Subject:</a:t>
            </a:r>
            <a:r>
              <a:rPr sz="1400" spc="3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NumPy?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14" name="object 14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L="182880">
              <a:lnSpc>
                <a:spcPct val="100000"/>
              </a:lnSpc>
            </a:pPr>
            <a:r>
              <a:rPr sz="1400" spc="10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e,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elc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me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8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aven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8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7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t!</a:t>
            </a:r>
            <a:endParaRPr sz="1400">
              <a:latin typeface="Tahoma"/>
              <a:cs typeface="Tahoma"/>
            </a:endParaRPr>
          </a:p>
          <a:p>
            <a:pPr marL="182880" marR="350520">
              <a:lnSpc>
                <a:spcPct val="100000"/>
              </a:lnSpc>
              <a:spcBef>
                <a:spcPts val="1200"/>
              </a:spcBef>
            </a:pP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ur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es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me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mentio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have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basic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ython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exp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erien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75" dirty="0">
                <a:solidFill>
                  <a:srgbClr val="404040"/>
                </a:solidFill>
                <a:latin typeface="Tahoma"/>
                <a:cs typeface="Tahoma"/>
              </a:rPr>
              <a:t>e. 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finance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team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has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been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asking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us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cut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software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costs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– </a:t>
            </a:r>
            <a:r>
              <a:rPr sz="1400" spc="-4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help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dig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ython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analysis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too</a:t>
            </a:r>
            <a:r>
              <a:rPr sz="1400" spc="-65" dirty="0">
                <a:solidFill>
                  <a:srgbClr val="404040"/>
                </a:solidFill>
                <a:latin typeface="Tahoma"/>
                <a:cs typeface="Tahoma"/>
              </a:rPr>
              <a:t>l?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know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foundational,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but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not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much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beyond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that.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convert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Python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list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help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me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5"/>
              </a:spcBef>
            </a:pP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et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fami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liar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their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opertie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s?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4624</Words>
  <Application>Microsoft Office PowerPoint</Application>
  <PresentationFormat>Widescreen</PresentationFormat>
  <Paragraphs>778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 MT</vt:lpstr>
      <vt:lpstr>Calibri</vt:lpstr>
      <vt:lpstr>Courier New</vt:lpstr>
      <vt:lpstr>Tahoma</vt:lpstr>
      <vt:lpstr>Times New Roman</vt:lpstr>
      <vt:lpstr>Trebuchet MS</vt:lpstr>
      <vt:lpstr>Office Theme</vt:lpstr>
      <vt:lpstr>PowerPoint Presentation</vt:lpstr>
      <vt:lpstr>INTRO TO PANDAS &amp; NUMPY</vt:lpstr>
      <vt:lpstr>MEET PANDAS</vt:lpstr>
      <vt:lpstr>MEET NUMPY</vt:lpstr>
      <vt:lpstr>NUMPY ARRAYS</vt:lpstr>
      <vt:lpstr>ARRAY PROPERTIES</vt:lpstr>
      <vt:lpstr>ARRAY PROPERTIES</vt:lpstr>
      <vt:lpstr>ASSIGNMENT: ARRAY BASICS</vt:lpstr>
      <vt:lpstr>SOLUTION: ARRAY BASICS</vt:lpstr>
      <vt:lpstr>ARRAY CREATION</vt:lpstr>
      <vt:lpstr>ARRAY CREATION</vt:lpstr>
      <vt:lpstr>RANDOM NUMBER ARRAYS</vt:lpstr>
      <vt:lpstr>RANDOM NUMBER ARRAYS</vt:lpstr>
      <vt:lpstr>ASSIGNMENT: ARRAY CREATION</vt:lpstr>
      <vt:lpstr>SOLUTION: ARRAY CREATION</vt:lpstr>
      <vt:lpstr>INDEXING &amp; SLICING ARRAYS</vt:lpstr>
      <vt:lpstr>INDEXING &amp; SLICING ARRAYS</vt:lpstr>
      <vt:lpstr>ASSIGNMENT: ARRAY ACCESS</vt:lpstr>
      <vt:lpstr>SOLUTION: ARRAY ACCESS</vt:lpstr>
      <vt:lpstr>ARRAY OPERATIONS</vt:lpstr>
      <vt:lpstr>ASSIGNMENT: ARRAY OPERATIONS</vt:lpstr>
      <vt:lpstr>SOLUTION: ARRAY OPERATIONS</vt:lpstr>
      <vt:lpstr>FILTERING ARRAYS</vt:lpstr>
      <vt:lpstr>FILTERING ARRAYS</vt:lpstr>
      <vt:lpstr>FILTERING ARRAYS</vt:lpstr>
      <vt:lpstr>MODIFYING ARRAY VALUES</vt:lpstr>
      <vt:lpstr>THE WHERE FUNCTION</vt:lpstr>
      <vt:lpstr>THE WHERE FUNCTION</vt:lpstr>
      <vt:lpstr>ASSIGNMENT: FILTERING ARRAYS</vt:lpstr>
      <vt:lpstr>SOLUTION: FILTERING ARRAYS</vt:lpstr>
      <vt:lpstr>ARRAY AGGREGATION METHODS</vt:lpstr>
      <vt:lpstr>ARRAY AGGREGATION METHODS</vt:lpstr>
      <vt:lpstr>ARRAY FUNCTIONS</vt:lpstr>
      <vt:lpstr>ARRAY FUNCTIONS</vt:lpstr>
      <vt:lpstr>SORTING ARRAYS</vt:lpstr>
      <vt:lpstr>ASSIGNMENT: SORTING AND AGGREGATING</vt:lpstr>
      <vt:lpstr>SOLUTION: SORTING AND AGGREGATING</vt:lpstr>
      <vt:lpstr>VECTORIZATION</vt:lpstr>
      <vt:lpstr>VECTORIZATION</vt:lpstr>
      <vt:lpstr>BROADCASTING</vt:lpstr>
      <vt:lpstr>BROADCASTING</vt:lpstr>
      <vt:lpstr>BROADCASTING</vt:lpstr>
      <vt:lpstr>BROADCASTING</vt:lpstr>
      <vt:lpstr>BROADCASTING</vt:lpstr>
      <vt:lpstr>BROADCASTING</vt:lpstr>
      <vt:lpstr>BROADCASTING</vt:lpstr>
      <vt:lpstr>ASSIGNMENT: BRINGING IT ALL TOGETHER</vt:lpstr>
      <vt:lpstr>SOLUTION: BRINGING IT ALL TOGETHER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</dc:creator>
  <cp:lastModifiedBy>Daniele Grotti</cp:lastModifiedBy>
  <cp:revision>1</cp:revision>
  <dcterms:created xsi:type="dcterms:W3CDTF">2023-11-11T10:20:50Z</dcterms:created>
  <dcterms:modified xsi:type="dcterms:W3CDTF">2023-11-11T10:39:13Z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2022-07-25T00:00:00Z</vt:filetime>
  </property>
  <property fmtid="{D5CDD505-2E9C-101B-9397-08002B2CF9AE}" pid="3" name="Creator">
    <vt:lpwstr>PDFsam Basic v5.2.0</vt:lpwstr>
  </property>
  <property fmtid="{D5CDD505-2E9C-101B-9397-08002B2CF9AE}" pid="4" name="LastSaved">
    <vt:filetime>2023-11-11T00:00:00Z</vt:filetime>
  </property>
</Properties>
</file>